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3" r:id="rId2"/>
    <p:sldMasterId id="2147483743" r:id="rId3"/>
  </p:sldMasterIdLst>
  <p:notesMasterIdLst>
    <p:notesMasterId r:id="rId25"/>
  </p:notesMasterIdLst>
  <p:sldIdLst>
    <p:sldId id="269" r:id="rId4"/>
    <p:sldId id="371" r:id="rId5"/>
    <p:sldId id="361" r:id="rId6"/>
    <p:sldId id="353" r:id="rId7"/>
    <p:sldId id="373" r:id="rId8"/>
    <p:sldId id="372" r:id="rId9"/>
    <p:sldId id="374" r:id="rId10"/>
    <p:sldId id="364" r:id="rId11"/>
    <p:sldId id="354" r:id="rId12"/>
    <p:sldId id="362" r:id="rId13"/>
    <p:sldId id="359" r:id="rId14"/>
    <p:sldId id="363" r:id="rId15"/>
    <p:sldId id="358" r:id="rId16"/>
    <p:sldId id="339" r:id="rId17"/>
    <p:sldId id="347" r:id="rId18"/>
    <p:sldId id="349" r:id="rId19"/>
    <p:sldId id="348" r:id="rId20"/>
    <p:sldId id="351" r:id="rId21"/>
    <p:sldId id="352" r:id="rId22"/>
    <p:sldId id="366" r:id="rId23"/>
    <p:sldId id="367" r:id="rId24"/>
  </p:sldIdLst>
  <p:sldSz cx="9144000" cy="6858000" type="screen4x3"/>
  <p:notesSz cx="6738938" cy="987266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CCFF"/>
    <a:srgbClr val="FF66FF"/>
    <a:srgbClr val="FFFF99"/>
    <a:srgbClr val="FFCCFF"/>
    <a:srgbClr val="FF3300"/>
    <a:srgbClr val="000099"/>
    <a:srgbClr val="FF9933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245" autoAdjust="0"/>
  </p:normalViewPr>
  <p:slideViewPr>
    <p:cSldViewPr>
      <p:cViewPr>
        <p:scale>
          <a:sx n="125" d="100"/>
          <a:sy n="125" d="100"/>
        </p:scale>
        <p:origin x="-160" y="19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20789" cy="494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561" y="1"/>
            <a:ext cx="2920788" cy="494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7EB2170-1043-4D88-BA15-99F3F9BD7744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419" y="4689316"/>
            <a:ext cx="5392103" cy="4443096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7044"/>
            <a:ext cx="2920789" cy="49403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561" y="9377044"/>
            <a:ext cx="2920788" cy="49403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F49DBEB-0C09-4C18-BB47-C158A684E45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2906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BF46E-034B-4B1B-8EA6-B4C4C13F5D99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ja-JP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914851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47475D-8B32-48A1-B215-27A1325A187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ja-JP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13836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1A6E6-2582-4F90-8B5D-8008733D5211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ja-JP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320928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06172-DCEE-4E7E-986A-383F7D22AD1E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663620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F2C20-C6F5-489E-96C4-0B239C355905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ja-JP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0183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806461-8FF5-4D03-9A74-49C7E51CDA94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192918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BACC53-7275-4E7D-9AAB-D3F78897819A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ja-JP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77091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4A5B2-8A5E-4220-AF72-2D52B9C74646}" type="slidenum">
              <a:rPr lang="en-US" altLang="ja-JP" smtClean="0">
                <a:ea typeface="ＭＳ Ｐゴシック" charset="-128"/>
              </a:rPr>
              <a:pPr/>
              <a:t>2</a:t>
            </a:fld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5538" cy="3702050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587" y="4689562"/>
            <a:ext cx="4943773" cy="444356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649" tIns="45323" rIns="90649" bIns="45323"/>
          <a:lstStyle/>
          <a:p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2214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B02A0-651E-4684-A825-6B01BD27A89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87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B02A0-651E-4684-A825-6B01BD27A89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60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B02A0-651E-4684-A825-6B01BD27A89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277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002C80-7DAF-43B9-B205-D341E091468A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ja-JP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4380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77CB0-5B61-4A42-911E-7853D8B32208}" type="slidenum">
              <a:rPr lang="en-US" altLang="ja-JP" smtClean="0">
                <a:ea typeface="ＭＳ Ｐゴシック" charset="-128"/>
              </a:rPr>
              <a:pPr/>
              <a:t>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8188"/>
            <a:ext cx="4938712" cy="3705225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586" y="4689561"/>
            <a:ext cx="4943774" cy="444356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91" tIns="45695" rIns="91391" bIns="45695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40079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F1AE-5F2D-425F-A070-23A3F9186697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587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002C80-7DAF-43B9-B205-D341E091468A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ja-JP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8188"/>
            <a:ext cx="4938712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363" y="4689316"/>
            <a:ext cx="4944216" cy="444309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62262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94CC43-CBD8-481D-9CD3-BB621D8AE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16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489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102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85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142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6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FF3300">
                  <a:gamma/>
                  <a:tint val="0"/>
                  <a:invGamma/>
                </a:srgbClr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3" name="Text Box 1077"/>
          <p:cNvSpPr txBox="1">
            <a:spLocks noChangeArrowheads="1"/>
          </p:cNvSpPr>
          <p:nvPr userDrawn="1"/>
        </p:nvSpPr>
        <p:spPr bwMode="auto">
          <a:xfrm>
            <a:off x="6991350" y="685800"/>
            <a:ext cx="2286000" cy="244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ea typeface="ＭＳ 明朝" pitchFamily="17" charset="-128"/>
              </a:rPr>
              <a:t>‐ Matsumoto Kiyoshi  Holdings‐</a:t>
            </a:r>
          </a:p>
        </p:txBody>
      </p:sp>
      <p:sp>
        <p:nvSpPr>
          <p:cNvPr id="4" name="Line 1078"/>
          <p:cNvSpPr>
            <a:spLocks noChangeShapeType="1"/>
          </p:cNvSpPr>
          <p:nvPr userDrawn="1"/>
        </p:nvSpPr>
        <p:spPr bwMode="auto">
          <a:xfrm flipH="1" flipV="1">
            <a:off x="0" y="914400"/>
            <a:ext cx="9144000" cy="0"/>
          </a:xfrm>
          <a:prstGeom prst="line">
            <a:avLst/>
          </a:prstGeom>
          <a:noFill/>
          <a:ln w="44450" cmpd="thickThin">
            <a:solidFill>
              <a:srgbClr val="FF3300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5" name="Rectangle 1079"/>
          <p:cNvSpPr>
            <a:spLocks noChangeArrowheads="1"/>
          </p:cNvSpPr>
          <p:nvPr userDrawn="1"/>
        </p:nvSpPr>
        <p:spPr bwMode="auto">
          <a:xfrm>
            <a:off x="0" y="6718300"/>
            <a:ext cx="9144000" cy="136525"/>
          </a:xfrm>
          <a:prstGeom prst="rect">
            <a:avLst/>
          </a:prstGeom>
          <a:gradFill rotWithShape="0">
            <a:gsLst>
              <a:gs pos="0">
                <a:srgbClr val="FF0000">
                  <a:gamma/>
                  <a:tint val="0"/>
                  <a:invGamma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" name="Text Box 1080"/>
          <p:cNvSpPr txBox="1">
            <a:spLocks noChangeArrowheads="1"/>
          </p:cNvSpPr>
          <p:nvPr userDrawn="1"/>
        </p:nvSpPr>
        <p:spPr bwMode="auto">
          <a:xfrm>
            <a:off x="228600" y="6692900"/>
            <a:ext cx="2813050" cy="198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7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</a:rPr>
              <a:t>Copyright(c) </a:t>
            </a:r>
            <a:r>
              <a:rPr kumimoji="0" lang="en-US" altLang="ja-JP" sz="7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明朝" pitchFamily="17" charset="-128"/>
              </a:rPr>
              <a:t>Matsumoto Kiyoshi </a:t>
            </a:r>
            <a:r>
              <a:rPr kumimoji="0" lang="en-US" altLang="ja-JP" sz="7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明朝" pitchFamily="17" charset="-128"/>
              </a:rPr>
              <a:t>Holdings </a:t>
            </a:r>
            <a:r>
              <a:rPr lang="en-US" altLang="ja-JP" sz="7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</a:rPr>
              <a:t>2008 All Rights Reserved.</a:t>
            </a:r>
          </a:p>
        </p:txBody>
      </p:sp>
      <p:sp>
        <p:nvSpPr>
          <p:cNvPr id="7" name="Line 1084"/>
          <p:cNvSpPr>
            <a:spLocks noChangeShapeType="1"/>
          </p:cNvSpPr>
          <p:nvPr userDrawn="1"/>
        </p:nvSpPr>
        <p:spPr bwMode="auto">
          <a:xfrm>
            <a:off x="0" y="6704013"/>
            <a:ext cx="9144000" cy="1587"/>
          </a:xfrm>
          <a:prstGeom prst="line">
            <a:avLst/>
          </a:prstGeom>
          <a:noFill/>
          <a:ln w="34925" cmpd="thickThin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pic>
        <p:nvPicPr>
          <p:cNvPr id="8" name="Picture 1085" descr="MKHDロゴ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57150"/>
            <a:ext cx="9334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7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extLst/>
        </p:spPr>
        <p:txBody>
          <a:bodyPr/>
          <a:lstStyle>
            <a:lvl1pPr algn="l">
              <a:lnSpc>
                <a:spcPct val="100000"/>
              </a:lnSpc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10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extLst/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107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4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855588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9A79C-3F2A-4A29-9AF2-947DAFA95760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1222-AFF9-44B4-A79D-4FBFE9028C4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075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D8A59-370B-48BE-B47C-71293D230ADA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F1CB-9070-40CC-A986-61F2843554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8169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CBF50-F7D8-46FA-824C-A27F449EA924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F31B-ECEE-4F0D-A1C5-ADAABC7527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3672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CD74-38B0-4CA4-8425-101632778952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10555-C8DA-455E-A87D-FCAFB20FB40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7791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DF099-C94A-47F6-9666-EE0A1F8D5D66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6C240-EFCE-4F16-92B5-8F6295B0C8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071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6262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9252A-AF20-4336-ABFC-A2A63341DA4F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C539C-9BC9-4F53-B377-D261E23117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70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7EF58-714B-4C9E-A3BC-C8B891C73F1D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12D2C-EACF-496A-BE18-78D3AE2CAD7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7795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275C-B769-42B0-8FEE-79829E3DBB0E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634EF-286D-4578-A587-93C122F143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1895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B0F76-5D79-4C2B-A6A7-1A84D60670E8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84D02-DA25-441F-96E2-62B90A65A4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0123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B137-037F-468B-B483-4DB08887AE2F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230EE-597D-4946-9349-F14F6AC6B0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5054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D703A-F8D2-4AA0-9D13-F043FA0A6188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1042B-FA04-4AEE-83E2-07E2D9E266E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956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37972-1264-4A6B-8E6D-2EB9276F9283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5654B-BFFF-44B8-83FB-565505074E9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3965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E9B30-CC69-4D87-9385-2F90645C727E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C8D9-5B15-44F5-904B-B6F0710746B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986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078463" y="6581775"/>
            <a:ext cx="4065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1000" dirty="0" smtClean="0">
                <a:latin typeface="ＭＳ Ｐゴシック" panose="020B0600070205080204" pitchFamily="50" charset="-128"/>
              </a:rPr>
              <a:t>Copyright(C) 2016</a:t>
            </a:r>
            <a:r>
              <a:rPr lang="ja-JP" altLang="en-US" sz="1000" dirty="0" smtClean="0">
                <a:latin typeface="ＭＳ Ｐゴシック" panose="020B0600070205080204" pitchFamily="50" charset="-128"/>
              </a:rPr>
              <a:t>　</a:t>
            </a:r>
            <a:r>
              <a:rPr lang="en-US" altLang="ja-JP" sz="1000" dirty="0" smtClean="0">
                <a:latin typeface="ＭＳ Ｐゴシック" panose="020B0600070205080204" pitchFamily="50" charset="-128"/>
              </a:rPr>
              <a:t>MARUWA UNYU KIKAN </a:t>
            </a:r>
            <a:r>
              <a:rPr lang="en-US" altLang="ja-JP" sz="1000" dirty="0" err="1" smtClean="0">
                <a:latin typeface="ＭＳ Ｐゴシック" panose="020B0600070205080204" pitchFamily="50" charset="-128"/>
              </a:rPr>
              <a:t>Co.Ltd</a:t>
            </a:r>
            <a:r>
              <a:rPr lang="en-US" altLang="ja-JP" sz="1000" dirty="0" smtClean="0">
                <a:latin typeface="ＭＳ Ｐゴシック" panose="020B0600070205080204" pitchFamily="50" charset="-128"/>
              </a:rPr>
              <a:t>. All Right Reserved.</a:t>
            </a: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920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440" y="6525344"/>
            <a:ext cx="37465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193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747823-75B8-41C8-8760-5F25FB1D37C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5135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47823-75B8-41C8-8760-5F25FB1D37C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037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836613"/>
            <a:ext cx="4038600" cy="564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038600" cy="564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D1BC9-20B1-4087-B6C1-3EA56D14DF6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767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EFCE5-B180-4CA0-9420-8096D3F039B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044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AE861-D8E8-47D2-A18A-B0A967DDBF8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42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A2389-DE66-4B49-8111-867937B7CF1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391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0487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330E3-9E63-4FA9-8733-3B5CF14D0BEA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3629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4561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44463"/>
            <a:ext cx="2057400" cy="6342062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4463"/>
            <a:ext cx="6019800" cy="6342062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6864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6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FF3300">
                  <a:gamma/>
                  <a:tint val="0"/>
                  <a:invGamma/>
                </a:srgbClr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3" name="Text Box 1077"/>
          <p:cNvSpPr txBox="1">
            <a:spLocks noChangeArrowheads="1"/>
          </p:cNvSpPr>
          <p:nvPr userDrawn="1"/>
        </p:nvSpPr>
        <p:spPr bwMode="auto">
          <a:xfrm>
            <a:off x="6991350" y="685800"/>
            <a:ext cx="2286000" cy="244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ea typeface="ＭＳ 明朝" pitchFamily="17" charset="-128"/>
              </a:rPr>
              <a:t>‐ Matsumoto Kiyoshi  Holdings‐</a:t>
            </a:r>
          </a:p>
        </p:txBody>
      </p:sp>
      <p:sp>
        <p:nvSpPr>
          <p:cNvPr id="4" name="Line 1078"/>
          <p:cNvSpPr>
            <a:spLocks noChangeShapeType="1"/>
          </p:cNvSpPr>
          <p:nvPr userDrawn="1"/>
        </p:nvSpPr>
        <p:spPr bwMode="auto">
          <a:xfrm flipH="1" flipV="1">
            <a:off x="0" y="914400"/>
            <a:ext cx="9144000" cy="0"/>
          </a:xfrm>
          <a:prstGeom prst="line">
            <a:avLst/>
          </a:prstGeom>
          <a:noFill/>
          <a:ln w="44450" cmpd="thickThin">
            <a:solidFill>
              <a:srgbClr val="FF3300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5" name="Rectangle 1079"/>
          <p:cNvSpPr>
            <a:spLocks noChangeArrowheads="1"/>
          </p:cNvSpPr>
          <p:nvPr userDrawn="1"/>
        </p:nvSpPr>
        <p:spPr bwMode="auto">
          <a:xfrm>
            <a:off x="0" y="6718300"/>
            <a:ext cx="9144000" cy="136525"/>
          </a:xfrm>
          <a:prstGeom prst="rect">
            <a:avLst/>
          </a:prstGeom>
          <a:gradFill rotWithShape="0">
            <a:gsLst>
              <a:gs pos="0">
                <a:srgbClr val="FF0000">
                  <a:gamma/>
                  <a:tint val="0"/>
                  <a:invGamma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" name="Text Box 1080"/>
          <p:cNvSpPr txBox="1">
            <a:spLocks noChangeArrowheads="1"/>
          </p:cNvSpPr>
          <p:nvPr userDrawn="1"/>
        </p:nvSpPr>
        <p:spPr bwMode="auto">
          <a:xfrm>
            <a:off x="228600" y="6692900"/>
            <a:ext cx="2813050" cy="198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7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</a:rPr>
              <a:t>Copyright(c) </a:t>
            </a:r>
            <a:r>
              <a:rPr kumimoji="0" lang="en-US" altLang="ja-JP" sz="7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明朝" pitchFamily="17" charset="-128"/>
              </a:rPr>
              <a:t>Matsumoto Kiyoshi </a:t>
            </a:r>
            <a:r>
              <a:rPr kumimoji="0" lang="en-US" altLang="ja-JP" sz="7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明朝" pitchFamily="17" charset="-128"/>
              </a:rPr>
              <a:t>Holdings </a:t>
            </a:r>
            <a:r>
              <a:rPr lang="en-US" altLang="ja-JP" sz="7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</a:rPr>
              <a:t>2008 All Rights Reserved.</a:t>
            </a:r>
          </a:p>
        </p:txBody>
      </p:sp>
      <p:sp>
        <p:nvSpPr>
          <p:cNvPr id="7" name="Line 1084"/>
          <p:cNvSpPr>
            <a:spLocks noChangeShapeType="1"/>
          </p:cNvSpPr>
          <p:nvPr userDrawn="1"/>
        </p:nvSpPr>
        <p:spPr bwMode="auto">
          <a:xfrm>
            <a:off x="0" y="6704013"/>
            <a:ext cx="9144000" cy="1587"/>
          </a:xfrm>
          <a:prstGeom prst="line">
            <a:avLst/>
          </a:prstGeom>
          <a:noFill/>
          <a:ln w="34925" cmpd="thickThin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pic>
        <p:nvPicPr>
          <p:cNvPr id="8" name="Picture 1085" descr="MKHDロゴ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57150"/>
            <a:ext cx="9334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7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extLst/>
        </p:spPr>
        <p:txBody>
          <a:bodyPr/>
          <a:lstStyle>
            <a:lvl1pPr algn="l">
              <a:lnSpc>
                <a:spcPct val="100000"/>
              </a:lnSpc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10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extLst/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107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4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9594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BD1BC9-20B1-4087-B6C1-3EA56D14DF6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948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DEFCE5-B180-4CA0-9420-8096D3F039B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342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8AE861-D8E8-47D2-A18A-B0A967DDBF8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627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AA2389-DE66-4B49-8111-867937B7CF1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777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05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図を追加</a:t>
            </a:r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fld id="{BEA92824-3BBC-4E56-BCCE-C1F132C19967}" type="datetimeFigureOut">
              <a:rPr kumimoji="1" lang="ja-JP" altLang="en-US" smtClean="0"/>
              <a:t>2017/7/12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1" hangingPunct="1">
              <a:defRPr sz="1350">
                <a:latin typeface="Arial" charset="0"/>
                <a:ea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C330E3-9E63-4FA9-8733-3B5CF14D0BEA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422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情報グループ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50" smtClean="0"/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57200" y="762000"/>
            <a:ext cx="8153400" cy="76200"/>
          </a:xfrm>
          <a:prstGeom prst="rect">
            <a:avLst/>
          </a:prstGeom>
          <a:gradFill flip="none" rotWithShape="1">
            <a:gsLst>
              <a:gs pos="17000">
                <a:schemeClr val="tx2">
                  <a:alpha val="43000"/>
                </a:schemeClr>
              </a:gs>
              <a:gs pos="100000">
                <a:srgbClr val="EAEA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/>
          </a:p>
        </p:txBody>
      </p:sp>
      <p:pic>
        <p:nvPicPr>
          <p:cNvPr id="1031" name="図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6" y="304802"/>
            <a:ext cx="14573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6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1800">
          <a:solidFill>
            <a:schemeClr val="tx2"/>
          </a:solidFill>
          <a:latin typeface="Arial" charset="0"/>
          <a:ea typeface="ＭＳ Ｐゴシック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2E21C80-0D6B-4549-A8D8-14927D9DA451}" type="datetimeFigureOut">
              <a:rPr lang="ja-JP" altLang="en-US"/>
              <a:pPr>
                <a:defRPr/>
              </a:pPr>
              <a:t>2017/7/12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20F64D-A307-47C6-95CB-8E3BE6F560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797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44463"/>
            <a:ext cx="58340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6613"/>
            <a:ext cx="82296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68544" y="6525344"/>
            <a:ext cx="374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1000">
                <a:latin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2977F29-1CCD-4FFF-B5AB-93928880BF7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250825" y="765175"/>
            <a:ext cx="856932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" name="Picture 13" descr="３PLシステムロゴ_00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1775"/>
            <a:ext cx="17287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23528" y="6525344"/>
            <a:ext cx="3976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1000" dirty="0" smtClean="0">
                <a:latin typeface="ＭＳ Ｐゴシック" panose="020B0600070205080204" pitchFamily="50" charset="-128"/>
              </a:rPr>
              <a:t>Copyright(C) 2016</a:t>
            </a:r>
            <a:r>
              <a:rPr lang="ja-JP" altLang="en-US" sz="1000" dirty="0" smtClean="0">
                <a:latin typeface="ＭＳ Ｐゴシック" panose="020B0600070205080204" pitchFamily="50" charset="-128"/>
              </a:rPr>
              <a:t>　</a:t>
            </a:r>
            <a:r>
              <a:rPr lang="en-US" altLang="ja-JP" sz="1000" dirty="0" smtClean="0">
                <a:latin typeface="ＭＳ Ｐゴシック" panose="020B0600070205080204" pitchFamily="50" charset="-128"/>
              </a:rPr>
              <a:t>MARUWA UNYU KIKAN </a:t>
            </a:r>
            <a:r>
              <a:rPr lang="en-US" altLang="ja-JP" sz="1000" dirty="0" err="1" smtClean="0">
                <a:latin typeface="ＭＳ Ｐゴシック" panose="020B0600070205080204" pitchFamily="50" charset="-128"/>
              </a:rPr>
              <a:t>Co.Ltd</a:t>
            </a:r>
            <a:r>
              <a:rPr lang="en-US" altLang="ja-JP" sz="1000" dirty="0" smtClean="0">
                <a:latin typeface="ＭＳ Ｐゴシック" panose="020B0600070205080204" pitchFamily="50" charset="-128"/>
              </a:rPr>
              <a:t>. All Right Reserved.</a:t>
            </a:r>
          </a:p>
        </p:txBody>
      </p:sp>
    </p:spTree>
    <p:extLst>
      <p:ext uri="{BB962C8B-B14F-4D97-AF65-F5344CB8AC3E}">
        <p14:creationId xmlns:p14="http://schemas.microsoft.com/office/powerpoint/2010/main" val="205205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oleObject" Target="../embeddings/oleObject2.bin"/><Relationship Id="rId26" Type="http://schemas.openxmlformats.org/officeDocument/2006/relationships/oleObject" Target="../embeddings/oleObject8.bin"/><Relationship Id="rId39" Type="http://schemas.openxmlformats.org/officeDocument/2006/relationships/image" Target="../media/image37.png"/><Relationship Id="rId21" Type="http://schemas.openxmlformats.org/officeDocument/2006/relationships/oleObject" Target="../embeddings/oleObject4.bin"/><Relationship Id="rId34" Type="http://schemas.openxmlformats.org/officeDocument/2006/relationships/image" Target="../media/image32.em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7.jpeg"/><Relationship Id="rId20" Type="http://schemas.openxmlformats.org/officeDocument/2006/relationships/oleObject" Target="../embeddings/oleObject3.bin"/><Relationship Id="rId29" Type="http://schemas.openxmlformats.org/officeDocument/2006/relationships/image" Target="../media/image30.png"/><Relationship Id="rId41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24" Type="http://schemas.openxmlformats.org/officeDocument/2006/relationships/image" Target="../media/image17.wmf"/><Relationship Id="rId32" Type="http://schemas.openxmlformats.org/officeDocument/2006/relationships/image" Target="../media/image18.png"/><Relationship Id="rId37" Type="http://schemas.openxmlformats.org/officeDocument/2006/relationships/image" Target="../media/image35.png"/><Relationship Id="rId40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23" Type="http://schemas.openxmlformats.org/officeDocument/2006/relationships/oleObject" Target="../embeddings/oleObject6.bin"/><Relationship Id="rId28" Type="http://schemas.openxmlformats.org/officeDocument/2006/relationships/image" Target="../media/image29.jpeg"/><Relationship Id="rId36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16.wmf"/><Relationship Id="rId31" Type="http://schemas.openxmlformats.org/officeDocument/2006/relationships/oleObject" Target="../embeddings/oleObject10.bin"/><Relationship Id="rId4" Type="http://schemas.openxmlformats.org/officeDocument/2006/relationships/image" Target="../media/image19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Relationship Id="rId22" Type="http://schemas.openxmlformats.org/officeDocument/2006/relationships/oleObject" Target="../embeddings/oleObject5.bin"/><Relationship Id="rId27" Type="http://schemas.openxmlformats.org/officeDocument/2006/relationships/oleObject" Target="../embeddings/oleObject9.bin"/><Relationship Id="rId30" Type="http://schemas.openxmlformats.org/officeDocument/2006/relationships/image" Target="../media/image31.png"/><Relationship Id="rId35" Type="http://schemas.openxmlformats.org/officeDocument/2006/relationships/image" Target="../media/image33.png"/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5" Type="http://schemas.openxmlformats.org/officeDocument/2006/relationships/oleObject" Target="../embeddings/oleObject7.bin"/><Relationship Id="rId33" Type="http://schemas.openxmlformats.org/officeDocument/2006/relationships/oleObject" Target="../embeddings/oleObject11.bin"/><Relationship Id="rId38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5508104" y="6093296"/>
            <a:ext cx="3528392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MARUWA UNYU KIKAN Co., Ltd.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KANNSAI MARUWA LOGISTICS </a:t>
            </a:r>
            <a:r>
              <a:rPr lang="en-US" altLang="ja-JP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Co</a:t>
            </a:r>
            <a:r>
              <a:rPr lang="en-US" altLang="ja-JP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., Ltd.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5184576" cy="345724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67544" y="5077053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300" dirty="0" smtClean="0"/>
              <a:t>Outline of MK Osaka Center</a:t>
            </a:r>
          </a:p>
          <a:p>
            <a:pPr algn="ctr"/>
            <a:r>
              <a:rPr kumimoji="1" lang="en-US" altLang="ja-JP" sz="2300" dirty="0" smtClean="0">
                <a:solidFill>
                  <a:srgbClr val="FF5050"/>
                </a:solidFill>
              </a:rPr>
              <a:t>(</a:t>
            </a:r>
            <a:r>
              <a:rPr kumimoji="1" lang="en-US" altLang="ja-JP" sz="2300" dirty="0" err="1" smtClean="0">
                <a:solidFill>
                  <a:srgbClr val="FF5050"/>
                </a:solidFill>
              </a:rPr>
              <a:t>M</a:t>
            </a:r>
            <a:r>
              <a:rPr kumimoji="1" lang="en-US" altLang="ja-JP" sz="2300" dirty="0" err="1" smtClean="0"/>
              <a:t>atsumoto</a:t>
            </a:r>
            <a:r>
              <a:rPr lang="en-US" altLang="ja-JP" sz="2300" dirty="0" err="1">
                <a:solidFill>
                  <a:srgbClr val="FF5050"/>
                </a:solidFill>
              </a:rPr>
              <a:t>k</a:t>
            </a:r>
            <a:r>
              <a:rPr kumimoji="1" lang="en-US" altLang="ja-JP" sz="2300" dirty="0" err="1" smtClean="0"/>
              <a:t>iyoshi</a:t>
            </a:r>
            <a:r>
              <a:rPr lang="en-US" altLang="ja-JP" sz="2300" dirty="0" smtClean="0"/>
              <a:t> </a:t>
            </a:r>
            <a:r>
              <a:rPr kumimoji="1" lang="en-US" altLang="ja-JP" sz="2300" dirty="0" smtClean="0"/>
              <a:t>Osaka Logistics Center)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 bwMode="auto">
          <a:xfrm>
            <a:off x="1331640" y="2204864"/>
            <a:ext cx="6696744" cy="1470025"/>
          </a:xfrm>
          <a:prstGeom prst="rect">
            <a:avLst/>
          </a:prstGeom>
          <a:noFill/>
          <a:ln w="66675" cmpd="dbl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800" dirty="0" smtClean="0"/>
              <a:t>2. Functions &amp; Operation Flow </a:t>
            </a:r>
          </a:p>
        </p:txBody>
      </p:sp>
    </p:spTree>
    <p:extLst>
      <p:ext uri="{BB962C8B-B14F-4D97-AF65-F5344CB8AC3E}">
        <p14:creationId xmlns:p14="http://schemas.microsoft.com/office/powerpoint/2010/main" val="191970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512891" y="1050900"/>
            <a:ext cx="2447925" cy="352901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Rectangle 50"/>
          <p:cNvSpPr>
            <a:spLocks noChangeArrowheads="1"/>
          </p:cNvSpPr>
          <p:nvPr/>
        </p:nvSpPr>
        <p:spPr bwMode="auto">
          <a:xfrm>
            <a:off x="3712666" y="2970698"/>
            <a:ext cx="1800225" cy="160921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120279" y="1239813"/>
            <a:ext cx="288925" cy="31686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Stores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488704" y="1239813"/>
            <a:ext cx="288925" cy="31686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MKHD</a:t>
            </a:r>
            <a:r>
              <a:rPr lang="ja-JP" altLang="en-US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SCSK</a:t>
            </a:r>
            <a:r>
              <a:rPr lang="ja-JP" altLang="en-US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1407616" y="1528738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696541" y="1436663"/>
            <a:ext cx="792205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Purchase </a:t>
            </a:r>
          </a:p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Order</a:t>
            </a:r>
          </a:p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(P/O)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2776041" y="1528738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064966" y="1384275"/>
            <a:ext cx="41710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P/O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3857129" y="3068613"/>
            <a:ext cx="958850" cy="133985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Data center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>
            <a:off x="2776041" y="1528738"/>
            <a:ext cx="1081088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2886962" y="2041208"/>
            <a:ext cx="41710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P/O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H="1">
            <a:off x="4023815" y="2257401"/>
            <a:ext cx="2" cy="811212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674023" y="2349460"/>
            <a:ext cx="692818" cy="2154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8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8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(P/O)</a:t>
            </a:r>
            <a:endParaRPr lang="ja-JP" altLang="en-US" sz="8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5944691" y="1311250"/>
            <a:ext cx="1728788" cy="3052763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ja-JP" altLang="ja-JP" sz="1000" b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4649291" y="2247875"/>
            <a:ext cx="8682" cy="820738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 flipV="1">
            <a:off x="4720729" y="1744638"/>
            <a:ext cx="1368425" cy="0"/>
          </a:xfrm>
          <a:prstGeom prst="line">
            <a:avLst/>
          </a:prstGeom>
          <a:noFill/>
          <a:ln w="76200">
            <a:solidFill>
              <a:srgbClr val="32757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1" name="AutoShape 39"/>
          <p:cNvSpPr>
            <a:spLocks noChangeArrowheads="1"/>
          </p:cNvSpPr>
          <p:nvPr/>
        </p:nvSpPr>
        <p:spPr bwMode="auto">
          <a:xfrm>
            <a:off x="5108079" y="1600175"/>
            <a:ext cx="288925" cy="215900"/>
          </a:xfrm>
          <a:prstGeom prst="cube">
            <a:avLst>
              <a:gd name="adj" fmla="val 4505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4311898" y="4892621"/>
            <a:ext cx="13821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Delivery of Goods</a:t>
            </a:r>
            <a:endParaRPr lang="ja-JP" altLang="en-US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Text Box 48"/>
          <p:cNvSpPr txBox="1">
            <a:spLocks noChangeArrowheads="1"/>
          </p:cNvSpPr>
          <p:nvPr/>
        </p:nvSpPr>
        <p:spPr bwMode="auto">
          <a:xfrm>
            <a:off x="6372201" y="3473087"/>
            <a:ext cx="14159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8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＊</a:t>
            </a:r>
            <a:r>
              <a:rPr lang="en-US" altLang="ja-JP" sz="8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Inspection/Sorting</a:t>
            </a:r>
            <a:endParaRPr lang="ja-JP" altLang="en-US" sz="8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1407616" y="5184734"/>
            <a:ext cx="6404744" cy="861774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ja-JP" sz="10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①Stores place P/O(purchase order) to Venders via MKHD</a:t>
            </a:r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SCSK</a:t>
            </a:r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lang="ja-JP" altLang="en-US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②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Venders deliver goods to MK Osaka Center according to P/O.</a:t>
            </a:r>
            <a:endParaRPr lang="ja-JP" altLang="en-US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③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Goods received are inspected and sorted at MK Osaka Center, then delivered to stores.  </a:t>
            </a:r>
          </a:p>
          <a:p>
            <a:pPr eaLnBrk="1" hangingPunct="1"/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④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Shipping records are transmitted to MKHD(SCSK).</a:t>
            </a:r>
            <a:endParaRPr lang="ja-JP" altLang="en-US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Line 54"/>
          <p:cNvSpPr>
            <a:spLocks noChangeShapeType="1"/>
          </p:cNvSpPr>
          <p:nvPr/>
        </p:nvSpPr>
        <p:spPr bwMode="auto">
          <a:xfrm>
            <a:off x="4846141" y="3211488"/>
            <a:ext cx="1116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5082199" y="3066286"/>
            <a:ext cx="417102" cy="246221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P/O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1" name="Line 56"/>
          <p:cNvSpPr>
            <a:spLocks noChangeShapeType="1"/>
          </p:cNvSpPr>
          <p:nvPr/>
        </p:nvSpPr>
        <p:spPr bwMode="auto">
          <a:xfrm flipH="1" flipV="1">
            <a:off x="4828679" y="3932213"/>
            <a:ext cx="1116012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33" name="AutoShape 58"/>
          <p:cNvCxnSpPr>
            <a:cxnSpLocks noChangeShapeType="1"/>
            <a:stCxn id="17" idx="2"/>
            <a:endCxn id="6" idx="2"/>
          </p:cNvCxnSpPr>
          <p:nvPr/>
        </p:nvCxnSpPr>
        <p:spPr bwMode="auto">
          <a:xfrm rot="5400000">
            <a:off x="4015085" y="1623194"/>
            <a:ext cx="44450" cy="5545138"/>
          </a:xfrm>
          <a:prstGeom prst="curvedConnector3">
            <a:avLst>
              <a:gd name="adj1" fmla="val 1117856"/>
            </a:avLst>
          </a:prstGeom>
          <a:noFill/>
          <a:ln w="76200">
            <a:solidFill>
              <a:srgbClr val="32757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AutoShape 45"/>
          <p:cNvSpPr>
            <a:spLocks noChangeArrowheads="1"/>
          </p:cNvSpPr>
          <p:nvPr/>
        </p:nvSpPr>
        <p:spPr bwMode="auto">
          <a:xfrm>
            <a:off x="4073029" y="4795813"/>
            <a:ext cx="288925" cy="215900"/>
          </a:xfrm>
          <a:prstGeom prst="cube">
            <a:avLst>
              <a:gd name="adj" fmla="val 4505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3857129" y="1311250"/>
            <a:ext cx="863600" cy="9366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ja-JP" sz="1000" b="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vendors</a:t>
            </a:r>
            <a:endParaRPr lang="ja-JP" altLang="en-US" sz="1000" b="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>
            <a:off x="4811216" y="3541688"/>
            <a:ext cx="1116013" cy="0"/>
          </a:xfrm>
          <a:prstGeom prst="lin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chemeClr val="accent5">
                  <a:lumMod val="7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5008066" y="3398813"/>
            <a:ext cx="447558" cy="246221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000" b="0" dirty="0" smtClean="0">
                <a:solidFill>
                  <a:schemeClr val="accent5">
                    <a:lumMod val="7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ASN</a:t>
            </a:r>
            <a:endParaRPr lang="ja-JP" altLang="en-US" sz="1000" b="0" dirty="0" smtClean="0">
              <a:solidFill>
                <a:schemeClr val="accent5">
                  <a:lumMod val="7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5" name="Rectangle 51"/>
          <p:cNvSpPr>
            <a:spLocks noChangeArrowheads="1"/>
          </p:cNvSpPr>
          <p:nvPr/>
        </p:nvSpPr>
        <p:spPr bwMode="auto">
          <a:xfrm>
            <a:off x="6953895" y="4725144"/>
            <a:ext cx="287337" cy="28892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250757" y="4734669"/>
            <a:ext cx="143821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Business Scope of</a:t>
            </a:r>
          </a:p>
          <a:p>
            <a:pPr eaLnBrk="1" hangingPunct="1"/>
            <a:r>
              <a:rPr lang="en-US" altLang="ja-JP" sz="1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  Logistics Center</a:t>
            </a:r>
            <a:endParaRPr lang="ja-JP" altLang="en-US" sz="10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6" name="Text Box 55"/>
          <p:cNvSpPr txBox="1">
            <a:spLocks noChangeArrowheads="1"/>
          </p:cNvSpPr>
          <p:nvPr/>
        </p:nvSpPr>
        <p:spPr bwMode="auto">
          <a:xfrm>
            <a:off x="3621426" y="2619529"/>
            <a:ext cx="79216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8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8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ASN</a:t>
            </a:r>
            <a:endParaRPr lang="ja-JP" altLang="en-US" sz="8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5" name="AutoShape 39"/>
          <p:cNvSpPr>
            <a:spLocks noChangeArrowheads="1"/>
          </p:cNvSpPr>
          <p:nvPr/>
        </p:nvSpPr>
        <p:spPr bwMode="auto">
          <a:xfrm>
            <a:off x="5057278" y="2102619"/>
            <a:ext cx="288925" cy="215900"/>
          </a:xfrm>
          <a:prstGeom prst="cube">
            <a:avLst>
              <a:gd name="adj" fmla="val 4505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6" name="Rectangle 41"/>
          <p:cNvSpPr>
            <a:spLocks noChangeArrowheads="1"/>
          </p:cNvSpPr>
          <p:nvPr/>
        </p:nvSpPr>
        <p:spPr bwMode="auto">
          <a:xfrm>
            <a:off x="6089154" y="1506512"/>
            <a:ext cx="1439862" cy="19656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</a:t>
            </a:r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Osaka Center</a:t>
            </a:r>
          </a:p>
        </p:txBody>
      </p:sp>
      <p:sp>
        <p:nvSpPr>
          <p:cNvPr id="49" name="タイトル 2"/>
          <p:cNvSpPr txBox="1">
            <a:spLocks/>
          </p:cNvSpPr>
          <p:nvPr/>
        </p:nvSpPr>
        <p:spPr bwMode="auto">
          <a:xfrm>
            <a:off x="251520" y="260648"/>
            <a:ext cx="7772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2.1.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2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Delivery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 Flow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0" name="Line 56"/>
          <p:cNvSpPr>
            <a:spLocks noChangeShapeType="1"/>
          </p:cNvSpPr>
          <p:nvPr/>
        </p:nvSpPr>
        <p:spPr bwMode="auto">
          <a:xfrm flipH="1">
            <a:off x="2776040" y="3917925"/>
            <a:ext cx="1075879" cy="142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2" name="Text Box 57"/>
          <p:cNvSpPr txBox="1">
            <a:spLocks noChangeArrowheads="1"/>
          </p:cNvSpPr>
          <p:nvPr/>
        </p:nvSpPr>
        <p:spPr bwMode="auto">
          <a:xfrm>
            <a:off x="2993023" y="3709829"/>
            <a:ext cx="65274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66FF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800" b="0" dirty="0" smtClean="0">
                <a:solidFill>
                  <a:srgbClr val="FF006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Shipping </a:t>
            </a:r>
          </a:p>
          <a:p>
            <a:pPr algn="ctr" eaLnBrk="1" hangingPunct="1"/>
            <a:r>
              <a:rPr lang="en-US" altLang="ja-JP" sz="800" b="0" dirty="0" smtClean="0">
                <a:solidFill>
                  <a:srgbClr val="FF006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Records</a:t>
            </a:r>
            <a:endParaRPr lang="ja-JP" altLang="en-US" sz="800" b="0" dirty="0">
              <a:solidFill>
                <a:srgbClr val="FF0066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3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-10-</a:t>
            </a:r>
            <a:endParaRPr kumimoji="1" lang="ja-JP" altLang="en-US" dirty="0"/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4592523" y="2454408"/>
            <a:ext cx="65274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66FF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800" b="0" dirty="0" smtClean="0">
                <a:solidFill>
                  <a:srgbClr val="FF006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Shipping </a:t>
            </a:r>
          </a:p>
          <a:p>
            <a:pPr algn="ctr" eaLnBrk="1" hangingPunct="1"/>
            <a:r>
              <a:rPr lang="en-US" altLang="ja-JP" sz="800" b="0" dirty="0" smtClean="0">
                <a:solidFill>
                  <a:srgbClr val="FF006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Records</a:t>
            </a: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4720729" y="1741463"/>
            <a:ext cx="1378739" cy="1266826"/>
          </a:xfrm>
          <a:prstGeom prst="line">
            <a:avLst/>
          </a:prstGeom>
          <a:noFill/>
          <a:ln w="76200">
            <a:solidFill>
              <a:srgbClr val="32757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4720729" y="1852984"/>
            <a:ext cx="13821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Delivery of Goods</a:t>
            </a:r>
            <a:endParaRPr lang="ja-JP" altLang="en-US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5105443" y="3754412"/>
            <a:ext cx="652743" cy="338554"/>
          </a:xfrm>
          <a:prstGeom prst="rect">
            <a:avLst/>
          </a:prstGeom>
          <a:solidFill>
            <a:srgbClr val="CCCC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800" b="0" dirty="0" smtClean="0">
                <a:solidFill>
                  <a:srgbClr val="FF006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Shipping </a:t>
            </a:r>
          </a:p>
          <a:p>
            <a:pPr algn="ctr" eaLnBrk="1" hangingPunct="1"/>
            <a:r>
              <a:rPr lang="en-US" altLang="ja-JP" sz="800" b="0" dirty="0" smtClean="0">
                <a:solidFill>
                  <a:srgbClr val="FF0066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Records</a:t>
            </a:r>
            <a:endParaRPr lang="ja-JP" altLang="en-US" sz="800" b="0" dirty="0">
              <a:solidFill>
                <a:srgbClr val="FF0066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8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表 108"/>
          <p:cNvGraphicFramePr>
            <a:graphicFrameLocks noGrp="1"/>
          </p:cNvGraphicFramePr>
          <p:nvPr>
            <p:extLst/>
          </p:nvPr>
        </p:nvGraphicFramePr>
        <p:xfrm>
          <a:off x="241972" y="1988838"/>
          <a:ext cx="8722516" cy="46085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3684"/>
                <a:gridCol w="1512168"/>
                <a:gridCol w="3446836"/>
                <a:gridCol w="1296144"/>
                <a:gridCol w="1233684"/>
              </a:tblGrid>
              <a:tr h="1080122"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421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" name="直線矢印コネクタ 1"/>
          <p:cNvCxnSpPr/>
          <p:nvPr/>
        </p:nvCxnSpPr>
        <p:spPr bwMode="auto">
          <a:xfrm>
            <a:off x="5274851" y="1299450"/>
            <a:ext cx="23873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" name="直線矢印コネクタ 2"/>
          <p:cNvCxnSpPr/>
          <p:nvPr/>
        </p:nvCxnSpPr>
        <p:spPr bwMode="auto">
          <a:xfrm>
            <a:off x="1798763" y="1285111"/>
            <a:ext cx="2122511" cy="2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311448"/>
            <a:ext cx="7772400" cy="360363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kern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lang="en-US" altLang="ja-JP" sz="2400" b="0" kern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.</a:t>
            </a:r>
            <a:r>
              <a:rPr lang="en-US" altLang="ja-JP" sz="2400" kern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kumimoji="1" lang="ja-JP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Shipment Flow to</a:t>
            </a:r>
            <a:r>
              <a:rPr kumimoji="1" lang="en-US" altLang="ja-JP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kern="0" noProof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Stores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 (at</a:t>
            </a:r>
            <a:r>
              <a:rPr kumimoji="1" lang="en-US" altLang="ja-JP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kern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enter)</a:t>
            </a:r>
            <a:endParaRPr kumimoji="1" lang="ja-JP" alt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29538" y="2152269"/>
            <a:ext cx="976144" cy="783704"/>
            <a:chOff x="251520" y="1556792"/>
            <a:chExt cx="1055505" cy="783704"/>
          </a:xfrm>
        </p:grpSpPr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251520" y="1556792"/>
              <a:ext cx="1055505" cy="21183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lIns="65314" tIns="32657" rIns="65314" bIns="32657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929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ＴＣ</a:t>
              </a:r>
              <a:r>
                <a:rPr lang="en-US" altLang="ja-JP" sz="929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( </a:t>
              </a:r>
              <a:r>
                <a:rPr lang="en-US" altLang="ja-JP" sz="929" dirty="0" err="1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TypeⅠ</a:t>
              </a:r>
              <a:r>
                <a:rPr lang="en-US" altLang="ja-JP" sz="929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)</a:t>
              </a:r>
              <a:endParaRPr lang="ja-JP" altLang="en-US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サブタイトル 2"/>
            <p:cNvSpPr txBox="1">
              <a:spLocks/>
            </p:cNvSpPr>
            <p:nvPr/>
          </p:nvSpPr>
          <p:spPr>
            <a:xfrm>
              <a:off x="251520" y="1772816"/>
              <a:ext cx="1055505" cy="56768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lIns="65314" tIns="32657" rIns="65314" bIns="32657" rtlCol="0"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929" b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Transfer</a:t>
              </a:r>
              <a:r>
                <a:rPr lang="ja-JP" altLang="en-US" sz="929" b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929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</a:t>
              </a:r>
              <a:r>
                <a:rPr lang="en-US" altLang="ja-JP" sz="929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enter</a:t>
              </a:r>
              <a:endParaRPr lang="en-US" altLang="ja-JP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600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</a:t>
              </a:r>
              <a:r>
                <a:rPr lang="en-US" altLang="ja-JP" sz="600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Delivery by Stores</a:t>
              </a:r>
              <a:r>
                <a:rPr lang="ja-JP" altLang="en-US" sz="600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  <a:endParaRPr lang="en-US" altLang="ja-JP" sz="600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23528" y="3696197"/>
            <a:ext cx="982154" cy="799728"/>
            <a:chOff x="251520" y="2548880"/>
            <a:chExt cx="1062003" cy="799728"/>
          </a:xfrm>
        </p:grpSpPr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251520" y="2548880"/>
              <a:ext cx="1062003" cy="232048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65314" tIns="32657" rIns="65314" bIns="32657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929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ＴＣ</a:t>
              </a:r>
              <a:r>
                <a:rPr lang="en-US" altLang="ja-JP" sz="929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( </a:t>
              </a:r>
              <a:r>
                <a:rPr lang="en-US" altLang="ja-JP" sz="929" dirty="0" err="1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TypeⅡ</a:t>
              </a:r>
              <a:r>
                <a:rPr lang="en-US" altLang="ja-JP" sz="929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)</a:t>
              </a:r>
              <a:endParaRPr lang="ja-JP" altLang="en-US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251520" y="2780928"/>
              <a:ext cx="1062003" cy="56768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65314" tIns="32657" rIns="65314" bIns="32657" rtlCol="0"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929" b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Transfer</a:t>
              </a:r>
              <a:r>
                <a:rPr lang="ja-JP" altLang="en-US" sz="929" b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929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</a:t>
              </a:r>
              <a:r>
                <a:rPr lang="en-US" altLang="ja-JP" sz="929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enter</a:t>
              </a:r>
              <a:endParaRPr lang="en-US" altLang="ja-JP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800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</a:t>
              </a:r>
              <a:r>
                <a:rPr lang="en-US" altLang="ja-JP" sz="80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Total Quantity Delivery</a:t>
              </a:r>
              <a:r>
                <a:rPr lang="ja-JP" altLang="en-US" sz="800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  <a:endParaRPr lang="en-US" altLang="ja-JP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50582" y="5490672"/>
            <a:ext cx="972168" cy="835408"/>
            <a:chOff x="251520" y="2548880"/>
            <a:chExt cx="1051206" cy="799730"/>
          </a:xfrm>
        </p:grpSpPr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251520" y="2548880"/>
              <a:ext cx="1051206" cy="23204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lIns="65314" tIns="32657" rIns="65314" bIns="32657" rtlCol="0"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929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ＤＣ</a:t>
              </a:r>
              <a:endParaRPr lang="ja-JP" altLang="en-US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251520" y="2780930"/>
              <a:ext cx="1051206" cy="56768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lIns="65314" tIns="32657" rIns="65314" bIns="32657" rtlCol="0"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929" b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Distribution</a:t>
              </a:r>
              <a:r>
                <a:rPr lang="ja-JP" altLang="en-US" sz="929" b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929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</a:t>
              </a:r>
              <a:r>
                <a:rPr lang="en-US" altLang="ja-JP" sz="929" b="0" dirty="0" smtClean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enter</a:t>
              </a:r>
              <a:endParaRPr lang="en-US" altLang="ja-JP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6253371" y="1018925"/>
            <a:ext cx="617211" cy="476500"/>
            <a:chOff x="6970520" y="1250193"/>
            <a:chExt cx="617211" cy="476500"/>
          </a:xfrm>
        </p:grpSpPr>
        <p:pic>
          <p:nvPicPr>
            <p:cNvPr id="21" name="Picture 504" descr="桃太郎便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749" y="1250193"/>
              <a:ext cx="365982" cy="21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04" descr="桃太郎便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082" y="1376945"/>
              <a:ext cx="365982" cy="21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04" descr="桃太郎便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520" y="1513069"/>
              <a:ext cx="365982" cy="21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0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3" l="0" r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6117" y="3786355"/>
            <a:ext cx="1115430" cy="81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7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791" y="5264385"/>
            <a:ext cx="891402" cy="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サブタイトル 2"/>
          <p:cNvSpPr txBox="1">
            <a:spLocks/>
          </p:cNvSpPr>
          <p:nvPr/>
        </p:nvSpPr>
        <p:spPr>
          <a:xfrm>
            <a:off x="3077129" y="5102294"/>
            <a:ext cx="916564" cy="2038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Put Away</a:t>
            </a:r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6" name="オブジェクト 35"/>
          <p:cNvGraphicFramePr>
            <a:graphicFrameLocks noChangeAspect="1"/>
          </p:cNvGraphicFramePr>
          <p:nvPr>
            <p:extLst/>
          </p:nvPr>
        </p:nvGraphicFramePr>
        <p:xfrm>
          <a:off x="6535692" y="3290881"/>
          <a:ext cx="1104761" cy="697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" name="ﾋﾞｯﾄﾏｯﾌﾟ ｲﾒｰｼﾞ" r:id="rId8" imgW="6095238" imgH="4571429" progId="PBrush">
                  <p:embed/>
                </p:oleObj>
              </mc:Choice>
              <mc:Fallback>
                <p:oleObj name="ﾋﾞｯﾄﾏｯﾌﾟ ｲﾒｰｼﾞ" r:id="rId8" imgW="6095238" imgH="457142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354" t="22684" r="20833" b="19693"/>
                      <a:stretch>
                        <a:fillRect/>
                      </a:stretch>
                    </p:blipFill>
                    <p:spPr bwMode="auto">
                      <a:xfrm>
                        <a:off x="6535692" y="3290881"/>
                        <a:ext cx="1104761" cy="697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205" descr="新規ﾋﾞｯﾄﾏｯﾌﾟ ｲﾒｰｼﾞ (6)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637" y="5848970"/>
            <a:ext cx="797159" cy="64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V 字形矢印 40"/>
          <p:cNvSpPr/>
          <p:nvPr/>
        </p:nvSpPr>
        <p:spPr>
          <a:xfrm rot="5400000">
            <a:off x="6901698" y="4018394"/>
            <a:ext cx="369409" cy="471219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3133324" y="5884916"/>
            <a:ext cx="830336" cy="339837"/>
            <a:chOff x="3995936" y="6416037"/>
            <a:chExt cx="830336" cy="339837"/>
          </a:xfrm>
        </p:grpSpPr>
        <p:pic>
          <p:nvPicPr>
            <p:cNvPr id="43" name="Picture 29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6430543"/>
              <a:ext cx="254272" cy="32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9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6416037"/>
              <a:ext cx="254272" cy="32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9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416037"/>
              <a:ext cx="254272" cy="32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サブタイトル 2"/>
          <p:cNvSpPr txBox="1">
            <a:spLocks/>
          </p:cNvSpPr>
          <p:nvPr/>
        </p:nvSpPr>
        <p:spPr>
          <a:xfrm>
            <a:off x="1730434" y="5097692"/>
            <a:ext cx="1020914" cy="4057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Receiving</a:t>
            </a:r>
          </a:p>
          <a:p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Inspection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7" name="Picture 20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107" y="5503413"/>
            <a:ext cx="787038" cy="57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" name="サブタイトル 2"/>
          <p:cNvSpPr txBox="1">
            <a:spLocks/>
          </p:cNvSpPr>
          <p:nvPr/>
        </p:nvSpPr>
        <p:spPr>
          <a:xfrm>
            <a:off x="1727545" y="2924677"/>
            <a:ext cx="1009481" cy="5383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No. of Package</a:t>
            </a:r>
          </a:p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Inspection </a:t>
            </a:r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0" name="サブタイトル 2"/>
          <p:cNvSpPr txBox="1">
            <a:spLocks/>
          </p:cNvSpPr>
          <p:nvPr/>
        </p:nvSpPr>
        <p:spPr>
          <a:xfrm>
            <a:off x="6504599" y="2181768"/>
            <a:ext cx="1175545" cy="2038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By Areas/ Stores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二等辺三角形 51"/>
          <p:cNvSpPr/>
          <p:nvPr/>
        </p:nvSpPr>
        <p:spPr>
          <a:xfrm rot="5400000">
            <a:off x="-340894" y="3881556"/>
            <a:ext cx="3838656" cy="303999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06" tIns="45704" rIns="91406" bIns="45704" rtlCol="0" anchor="ctr"/>
          <a:lstStyle/>
          <a:p>
            <a:pPr algn="r" defTabSz="914090"/>
            <a:r>
              <a:rPr lang="en-US" altLang="ja-JP" sz="15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Delivery</a:t>
            </a:r>
            <a:endParaRPr lang="ja-JP" altLang="en-US" sz="15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3" name="Group 506"/>
          <p:cNvGrpSpPr>
            <a:grpSpLocks/>
          </p:cNvGrpSpPr>
          <p:nvPr/>
        </p:nvGrpSpPr>
        <p:grpSpPr bwMode="auto">
          <a:xfrm>
            <a:off x="1575297" y="2409820"/>
            <a:ext cx="678874" cy="483035"/>
            <a:chOff x="720" y="960"/>
            <a:chExt cx="1056" cy="581"/>
          </a:xfrm>
        </p:grpSpPr>
        <p:pic>
          <p:nvPicPr>
            <p:cNvPr id="54" name="Picture 507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960"/>
              <a:ext cx="672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508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056"/>
              <a:ext cx="672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105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43" b="100000" l="769" r="100000">
                        <a14:backgroundMark x1="63077" y1="62857" x2="63077" y2="62857"/>
                        <a14:backgroundMark x1="70769" y1="57143" x2="70769" y2="57143"/>
                        <a14:backgroundMark x1="80000" y1="55429" x2="80000" y2="5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552" b="15606"/>
          <a:stretch/>
        </p:blipFill>
        <p:spPr bwMode="auto">
          <a:xfrm>
            <a:off x="3194626" y="3580170"/>
            <a:ext cx="1055264" cy="11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09" descr="cms_sys_img2"/>
          <p:cNvPicPr>
            <a:picLocks noChangeAspect="1" noChangeArrowheads="1"/>
          </p:cNvPicPr>
          <p:nvPr/>
        </p:nvPicPr>
        <p:blipFill rotWithShape="1">
          <a:blip r:embed="rId16" cstate="email">
            <a:clrChange>
              <a:clrFrom>
                <a:srgbClr val="DDDFEA"/>
              </a:clrFrom>
              <a:clrTo>
                <a:srgbClr val="DDD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29" b="11167"/>
          <a:stretch/>
        </p:blipFill>
        <p:spPr bwMode="auto">
          <a:xfrm>
            <a:off x="4909350" y="3515859"/>
            <a:ext cx="1379750" cy="14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サブタイトル 2"/>
          <p:cNvSpPr txBox="1">
            <a:spLocks/>
          </p:cNvSpPr>
          <p:nvPr/>
        </p:nvSpPr>
        <p:spPr>
          <a:xfrm>
            <a:off x="3074469" y="3210209"/>
            <a:ext cx="1487357" cy="2036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 </a:t>
            </a:r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Primary Inspection</a:t>
            </a:r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サブタイトル 2"/>
          <p:cNvSpPr txBox="1">
            <a:spLocks/>
          </p:cNvSpPr>
          <p:nvPr/>
        </p:nvSpPr>
        <p:spPr>
          <a:xfrm>
            <a:off x="4616669" y="3210208"/>
            <a:ext cx="1690140" cy="3619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</a:t>
            </a:r>
            <a:r>
              <a:rPr lang="en-US" altLang="ja-JP" sz="929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</a:t>
            </a:r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sorting by Stores</a:t>
            </a:r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DAS</a:t>
            </a:r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6553444" y="4578430"/>
            <a:ext cx="1020914" cy="4653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Loading</a:t>
            </a:r>
          </a:p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Inspection </a:t>
            </a:r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サブタイトル 2"/>
          <p:cNvSpPr txBox="1">
            <a:spLocks/>
          </p:cNvSpPr>
          <p:nvPr/>
        </p:nvSpPr>
        <p:spPr>
          <a:xfrm>
            <a:off x="3232773" y="2161450"/>
            <a:ext cx="1409531" cy="2052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Content Inspection</a:t>
            </a:r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68" name="グループ化 67"/>
          <p:cNvGrpSpPr/>
          <p:nvPr/>
        </p:nvGrpSpPr>
        <p:grpSpPr>
          <a:xfrm>
            <a:off x="4249890" y="2176261"/>
            <a:ext cx="1558640" cy="825266"/>
            <a:chOff x="5504209" y="2781131"/>
            <a:chExt cx="2182097" cy="1155373"/>
          </a:xfrm>
        </p:grpSpPr>
        <p:pic>
          <p:nvPicPr>
            <p:cNvPr id="69" name="Picture 100"/>
            <p:cNvPicPr>
              <a:picLocks noChangeAspect="1" noChangeArrowheads="1"/>
            </p:cNvPicPr>
            <p:nvPr/>
          </p:nvPicPr>
          <p:blipFill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707" y="2781131"/>
              <a:ext cx="968599" cy="72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100"/>
            <p:cNvPicPr>
              <a:picLocks noChangeAspect="1" noChangeArrowheads="1"/>
            </p:cNvPicPr>
            <p:nvPr/>
          </p:nvPicPr>
          <p:blipFill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593" y="2996818"/>
              <a:ext cx="968599" cy="72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100"/>
            <p:cNvPicPr>
              <a:picLocks noChangeAspect="1" noChangeArrowheads="1"/>
            </p:cNvPicPr>
            <p:nvPr/>
          </p:nvPicPr>
          <p:blipFill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209" y="3213179"/>
              <a:ext cx="968599" cy="72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" name="グループ化 71"/>
          <p:cNvGrpSpPr/>
          <p:nvPr/>
        </p:nvGrpSpPr>
        <p:grpSpPr>
          <a:xfrm>
            <a:off x="440097" y="1094005"/>
            <a:ext cx="1265284" cy="344263"/>
            <a:chOff x="496144" y="732334"/>
            <a:chExt cx="1800200" cy="481968"/>
          </a:xfrm>
        </p:grpSpPr>
        <p:graphicFrame>
          <p:nvGraphicFramePr>
            <p:cNvPr id="73" name="オブジェクト 72"/>
            <p:cNvGraphicFramePr>
              <a:graphicFrameLocks noChangeAspect="1"/>
            </p:cNvGraphicFramePr>
            <p:nvPr>
              <p:extLst/>
            </p:nvPr>
          </p:nvGraphicFramePr>
          <p:xfrm>
            <a:off x="963489" y="732334"/>
            <a:ext cx="612775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9" name="ｸﾘｯﾌﾟ" r:id="rId18" imgW="542925" imgH="306705" progId="MS_ClipArt_Gallery.2">
                    <p:embed/>
                  </p:oleObj>
                </mc:Choice>
                <mc:Fallback>
                  <p:oleObj name="ｸﾘｯﾌﾟ" r:id="rId18" imgW="542925" imgH="30670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lum contrast="-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3489" y="732334"/>
                          <a:ext cx="612775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オブジェクト 73"/>
            <p:cNvGraphicFramePr>
              <a:graphicFrameLocks noChangeAspect="1"/>
            </p:cNvGraphicFramePr>
            <p:nvPr>
              <p:extLst/>
            </p:nvPr>
          </p:nvGraphicFramePr>
          <p:xfrm>
            <a:off x="1683569" y="732334"/>
            <a:ext cx="612775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" name="ｸﾘｯﾌﾟ" r:id="rId20" imgW="542925" imgH="306705" progId="MS_ClipArt_Gallery.2">
                    <p:embed/>
                  </p:oleObj>
                </mc:Choice>
                <mc:Fallback>
                  <p:oleObj name="ｸﾘｯﾌﾟ" r:id="rId20" imgW="542925" imgH="30670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lum contrast="-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3569" y="732334"/>
                          <a:ext cx="612775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オブジェクト 74"/>
            <p:cNvGraphicFramePr>
              <a:graphicFrameLocks noChangeAspect="1"/>
            </p:cNvGraphicFramePr>
            <p:nvPr>
              <p:extLst/>
            </p:nvPr>
          </p:nvGraphicFramePr>
          <p:xfrm>
            <a:off x="1360240" y="890451"/>
            <a:ext cx="612774" cy="323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" name="ｸﾘｯﾌﾟ" r:id="rId21" imgW="542925" imgH="306705" progId="MS_ClipArt_Gallery.2">
                    <p:embed/>
                  </p:oleObj>
                </mc:Choice>
                <mc:Fallback>
                  <p:oleObj name="ｸﾘｯﾌﾟ" r:id="rId21" imgW="542925" imgH="30670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lum contrast="-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0240" y="890451"/>
                          <a:ext cx="612774" cy="323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オブジェクト 75"/>
            <p:cNvGraphicFramePr>
              <a:graphicFrameLocks noChangeAspect="1"/>
            </p:cNvGraphicFramePr>
            <p:nvPr>
              <p:extLst/>
            </p:nvPr>
          </p:nvGraphicFramePr>
          <p:xfrm>
            <a:off x="496144" y="876977"/>
            <a:ext cx="613740" cy="323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2" name="ｸﾘｯﾌﾟ" r:id="rId22" imgW="542925" imgH="306705" progId="MS_ClipArt_Gallery.2">
                    <p:embed/>
                  </p:oleObj>
                </mc:Choice>
                <mc:Fallback>
                  <p:oleObj name="ｸﾘｯﾌﾟ" r:id="rId22" imgW="542925" imgH="30670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lum contrast="-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144" y="876977"/>
                          <a:ext cx="613740" cy="3232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7" name="グループ化 76"/>
          <p:cNvGrpSpPr/>
          <p:nvPr/>
        </p:nvGrpSpPr>
        <p:grpSpPr>
          <a:xfrm>
            <a:off x="7720729" y="1064071"/>
            <a:ext cx="1069832" cy="442599"/>
            <a:chOff x="10721280" y="602091"/>
            <a:chExt cx="1481634" cy="619639"/>
          </a:xfrm>
        </p:grpSpPr>
        <p:graphicFrame>
          <p:nvGraphicFramePr>
            <p:cNvPr id="78" name="オブジェクト 77"/>
            <p:cNvGraphicFramePr>
              <a:graphicFrameLocks noChangeAspect="1"/>
            </p:cNvGraphicFramePr>
            <p:nvPr>
              <p:extLst/>
            </p:nvPr>
          </p:nvGraphicFramePr>
          <p:xfrm>
            <a:off x="10721280" y="602091"/>
            <a:ext cx="618263" cy="310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" name="ｸﾘｯﾌﾟ" r:id="rId23" imgW="529438" imgH="447142" progId="MS_ClipArt_Gallery.2">
                    <p:embed/>
                  </p:oleObj>
                </mc:Choice>
                <mc:Fallback>
                  <p:oleObj name="ｸﾘｯﾌﾟ" r:id="rId23" imgW="529438" imgH="447142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21280" y="602091"/>
                          <a:ext cx="618263" cy="3100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オブジェクト 78"/>
            <p:cNvGraphicFramePr>
              <a:graphicFrameLocks noChangeAspect="1"/>
            </p:cNvGraphicFramePr>
            <p:nvPr>
              <p:extLst/>
            </p:nvPr>
          </p:nvGraphicFramePr>
          <p:xfrm>
            <a:off x="11039846" y="912168"/>
            <a:ext cx="617538" cy="309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4" name="ｸﾘｯﾌﾟ" r:id="rId25" imgW="529438" imgH="447142" progId="MS_ClipArt_Gallery.2">
                    <p:embed/>
                  </p:oleObj>
                </mc:Choice>
                <mc:Fallback>
                  <p:oleObj name="ｸﾘｯﾌﾟ" r:id="rId25" imgW="529438" imgH="447142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39846" y="912168"/>
                          <a:ext cx="617538" cy="309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オブジェクト 79"/>
            <p:cNvGraphicFramePr>
              <a:graphicFrameLocks noChangeAspect="1"/>
            </p:cNvGraphicFramePr>
            <p:nvPr>
              <p:extLst/>
            </p:nvPr>
          </p:nvGraphicFramePr>
          <p:xfrm>
            <a:off x="11255870" y="602354"/>
            <a:ext cx="617538" cy="309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5" name="ｸﾘｯﾌﾟ" r:id="rId26" imgW="529438" imgH="447142" progId="MS_ClipArt_Gallery.2">
                    <p:embed/>
                  </p:oleObj>
                </mc:Choice>
                <mc:Fallback>
                  <p:oleObj name="ｸﾘｯﾌﾟ" r:id="rId26" imgW="529438" imgH="447142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55870" y="602354"/>
                          <a:ext cx="617538" cy="309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オブジェクト 80"/>
            <p:cNvGraphicFramePr>
              <a:graphicFrameLocks noChangeAspect="1"/>
            </p:cNvGraphicFramePr>
            <p:nvPr>
              <p:extLst/>
            </p:nvPr>
          </p:nvGraphicFramePr>
          <p:xfrm>
            <a:off x="11585376" y="912168"/>
            <a:ext cx="617538" cy="309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6" name="ｸﾘｯﾌﾟ" r:id="rId27" imgW="529438" imgH="447142" progId="MS_ClipArt_Gallery.2">
                    <p:embed/>
                  </p:oleObj>
                </mc:Choice>
                <mc:Fallback>
                  <p:oleObj name="ｸﾘｯﾌﾟ" r:id="rId27" imgW="529438" imgH="447142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85376" y="912168"/>
                          <a:ext cx="617538" cy="309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3" name="図 8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2" y="975783"/>
            <a:ext cx="323855" cy="323855"/>
          </a:xfrm>
          <a:prstGeom prst="rect">
            <a:avLst/>
          </a:prstGeom>
        </p:spPr>
      </p:pic>
      <p:pic>
        <p:nvPicPr>
          <p:cNvPr id="86" name="Picture 200" descr="bg0130"/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5" t="21790" r="2152" b="26470"/>
          <a:stretch/>
        </p:blipFill>
        <p:spPr bwMode="auto">
          <a:xfrm>
            <a:off x="1730434" y="6192312"/>
            <a:ext cx="1152128" cy="32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サブタイトル 2"/>
          <p:cNvSpPr txBox="1">
            <a:spLocks/>
          </p:cNvSpPr>
          <p:nvPr/>
        </p:nvSpPr>
        <p:spPr>
          <a:xfrm>
            <a:off x="7823486" y="3147684"/>
            <a:ext cx="1065990" cy="2102177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Kansai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929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</a:t>
            </a:r>
            <a:r>
              <a:rPr lang="en-US" altLang="ja-JP" sz="929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</a:t>
            </a:r>
            <a:r>
              <a:rPr lang="en-US" altLang="ja-JP" sz="929" b="0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ubu,Tokai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929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Ch</a:t>
            </a:r>
            <a:r>
              <a:rPr lang="en-US" altLang="ja-JP" sz="929" b="0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ushikoku</a:t>
            </a:r>
            <a:endParaRPr lang="en-US" altLang="ja-JP" sz="929" b="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Hokuriku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r"/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r"/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</a:t>
            </a:r>
          </a:p>
          <a:p>
            <a:pPr algn="r"/>
            <a:r>
              <a:rPr lang="ja-JP" altLang="en-US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 companies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r"/>
            <a:r>
              <a:rPr lang="ja-JP" altLang="en-US" sz="929" b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500 stores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8" name="サブタイトル 2"/>
          <p:cNvSpPr txBox="1">
            <a:spLocks/>
          </p:cNvSpPr>
          <p:nvPr/>
        </p:nvSpPr>
        <p:spPr>
          <a:xfrm>
            <a:off x="7823486" y="3058839"/>
            <a:ext cx="1065988" cy="18132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Areas</a:t>
            </a:r>
          </a:p>
          <a:p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90" name="図 8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45297" y="935548"/>
            <a:ext cx="1045112" cy="572149"/>
          </a:xfrm>
          <a:prstGeom prst="rect">
            <a:avLst/>
          </a:prstGeom>
        </p:spPr>
      </p:pic>
      <p:grpSp>
        <p:nvGrpSpPr>
          <p:cNvPr id="91" name="グループ化 90"/>
          <p:cNvGrpSpPr/>
          <p:nvPr/>
        </p:nvGrpSpPr>
        <p:grpSpPr>
          <a:xfrm>
            <a:off x="2380859" y="998027"/>
            <a:ext cx="666075" cy="552976"/>
            <a:chOff x="1958561" y="1232536"/>
            <a:chExt cx="666075" cy="552976"/>
          </a:xfrm>
        </p:grpSpPr>
        <p:pic>
          <p:nvPicPr>
            <p:cNvPr id="92" name="Picture 504" descr="桃太郎便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843" y="1232536"/>
              <a:ext cx="419793" cy="245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93" name="オブジェクト 92"/>
            <p:cNvGraphicFramePr>
              <a:graphicFrameLocks noChangeAspect="1"/>
            </p:cNvGraphicFramePr>
            <p:nvPr>
              <p:extLst/>
            </p:nvPr>
          </p:nvGraphicFramePr>
          <p:xfrm>
            <a:off x="2081892" y="1404126"/>
            <a:ext cx="359224" cy="224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7" name="Photo Editor 写真" r:id="rId31" imgW="2542857" imgH="1085714" progId="MSPhotoEd.3">
                    <p:embed/>
                  </p:oleObj>
                </mc:Choice>
                <mc:Fallback>
                  <p:oleObj name="Photo Editor 写真" r:id="rId31" imgW="2542857" imgH="10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1892" y="1404126"/>
                          <a:ext cx="359224" cy="224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オブジェクト 93"/>
            <p:cNvGraphicFramePr>
              <a:graphicFrameLocks noChangeAspect="1"/>
            </p:cNvGraphicFramePr>
            <p:nvPr>
              <p:extLst/>
            </p:nvPr>
          </p:nvGraphicFramePr>
          <p:xfrm>
            <a:off x="1958561" y="1560416"/>
            <a:ext cx="359605" cy="225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8" name="Photo Editor 写真" r:id="rId33" imgW="2542857" imgH="1085714" progId="MSPhotoEd.3">
                    <p:embed/>
                  </p:oleObj>
                </mc:Choice>
                <mc:Fallback>
                  <p:oleObj name="Photo Editor 写真" r:id="rId33" imgW="2542857" imgH="10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8561" y="1560416"/>
                          <a:ext cx="359605" cy="225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サブタイトル 2"/>
          <p:cNvSpPr txBox="1">
            <a:spLocks/>
          </p:cNvSpPr>
          <p:nvPr/>
        </p:nvSpPr>
        <p:spPr>
          <a:xfrm>
            <a:off x="405594" y="1520143"/>
            <a:ext cx="1265284" cy="241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342784" indent="-342784" algn="l" defTabSz="9140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697" indent="-285652" algn="l" defTabSz="9140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78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611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35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9653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6698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3743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0788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7831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4876" indent="-228522" algn="l" defTabSz="9140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214" b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Vendors</a:t>
            </a:r>
            <a:endParaRPr lang="ja-JP" altLang="en-US" sz="1214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2532271" y="1537497"/>
            <a:ext cx="4405291" cy="241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06" tIns="45704" rIns="91406" bIns="45704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14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Osaka Center</a:t>
            </a:r>
            <a:r>
              <a:rPr lang="ja-JP" altLang="en-US" sz="1214" b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214" b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MARUWA UNYU KIKAN</a:t>
            </a:r>
            <a:r>
              <a:rPr lang="ja-JP" altLang="en-US" sz="1214" b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214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7798955" y="1528825"/>
            <a:ext cx="1069832" cy="2397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06" tIns="45704" rIns="91406" bIns="45704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14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</a:t>
            </a:r>
            <a:r>
              <a:rPr lang="en-US" altLang="ja-JP" sz="1214" b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tores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1581426" y="1847610"/>
            <a:ext cx="1330121" cy="2265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06" tIns="45704" rIns="91406" bIns="45704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Receiving 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</a:t>
            </a:r>
            <a:r>
              <a:rPr lang="en-US" altLang="ja-JP" sz="11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oods</a:t>
            </a:r>
            <a:endParaRPr lang="en-US" altLang="ja-JP" sz="11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3495946" y="1838730"/>
            <a:ext cx="2131762" cy="228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06" tIns="45704" rIns="91406" bIns="45704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hipment</a:t>
            </a:r>
            <a:endParaRPr lang="ja-JP" altLang="en-US" sz="14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674032" y="1840387"/>
            <a:ext cx="1006113" cy="228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06" tIns="45704" rIns="91406" bIns="45704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Assorting</a:t>
            </a:r>
            <a:endParaRPr lang="en-US" altLang="ja-JP" sz="14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3074470" y="6192312"/>
            <a:ext cx="1063250" cy="3330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</a:t>
            </a:r>
            <a:r>
              <a:rPr lang="en-US" altLang="ja-JP" sz="929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helf </a:t>
            </a:r>
            <a:r>
              <a:rPr lang="en-US" altLang="ja-JP" sz="929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</a:t>
            </a:r>
            <a:r>
              <a:rPr lang="en-US" altLang="ja-JP" sz="929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eplenishment</a:t>
            </a:r>
            <a:endParaRPr lang="ja-JP" altLang="en-US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21" name="図 120"/>
          <p:cNvPicPr>
            <a:picLocks noChangeAspect="1"/>
          </p:cNvPicPr>
          <p:nvPr/>
        </p:nvPicPr>
        <p:blipFill rotWithShape="1">
          <a:blip r:embed="rId34"/>
          <a:srcRect t="10783" b="13846"/>
          <a:stretch/>
        </p:blipFill>
        <p:spPr>
          <a:xfrm>
            <a:off x="5659414" y="5952884"/>
            <a:ext cx="617174" cy="585788"/>
          </a:xfrm>
          <a:prstGeom prst="rect">
            <a:avLst/>
          </a:prstGeom>
        </p:spPr>
      </p:pic>
      <p:grpSp>
        <p:nvGrpSpPr>
          <p:cNvPr id="128" name="グループ化 127"/>
          <p:cNvGrpSpPr/>
          <p:nvPr/>
        </p:nvGrpSpPr>
        <p:grpSpPr>
          <a:xfrm>
            <a:off x="6418788" y="2656192"/>
            <a:ext cx="1311238" cy="699466"/>
            <a:chOff x="6368660" y="2440610"/>
            <a:chExt cx="1311238" cy="699466"/>
          </a:xfrm>
        </p:grpSpPr>
        <p:pic>
          <p:nvPicPr>
            <p:cNvPr id="34" name="Picture 236" descr="出荷ｿｰﾀｰ2LINE"/>
            <p:cNvPicPr>
              <a:picLocks noChangeAspect="1" noChangeArrowheads="1"/>
            </p:cNvPicPr>
            <p:nvPr/>
          </p:nvPicPr>
          <p:blipFill>
            <a:blip r:embed="rId35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660" y="2440610"/>
              <a:ext cx="1056094" cy="523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36" descr="出荷ｿｰﾀｰ2LINE"/>
            <p:cNvPicPr>
              <a:picLocks noChangeAspect="1" noChangeArrowheads="1"/>
            </p:cNvPicPr>
            <p:nvPr/>
          </p:nvPicPr>
          <p:blipFill>
            <a:blip r:embed="rId35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804" y="2576440"/>
              <a:ext cx="1056094" cy="563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" name="V 字形矢印 123"/>
          <p:cNvSpPr/>
          <p:nvPr/>
        </p:nvSpPr>
        <p:spPr>
          <a:xfrm>
            <a:off x="2837037" y="2382785"/>
            <a:ext cx="247433" cy="471219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5" name="V 字形矢印 124"/>
          <p:cNvSpPr/>
          <p:nvPr/>
        </p:nvSpPr>
        <p:spPr>
          <a:xfrm>
            <a:off x="6300192" y="2389692"/>
            <a:ext cx="319161" cy="471219"/>
          </a:xfrm>
          <a:prstGeom prst="notchedRightArrow">
            <a:avLst>
              <a:gd name="adj1" fmla="val 50000"/>
              <a:gd name="adj2" fmla="val 38765"/>
            </a:avLst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6" name="V 字形矢印 125"/>
          <p:cNvSpPr/>
          <p:nvPr/>
        </p:nvSpPr>
        <p:spPr>
          <a:xfrm>
            <a:off x="6300192" y="3778759"/>
            <a:ext cx="319161" cy="471219"/>
          </a:xfrm>
          <a:prstGeom prst="notchedRightArrow">
            <a:avLst>
              <a:gd name="adj1" fmla="val 50000"/>
              <a:gd name="adj2" fmla="val 41573"/>
            </a:avLst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5" name="V 字形矢印 84"/>
          <p:cNvSpPr/>
          <p:nvPr/>
        </p:nvSpPr>
        <p:spPr>
          <a:xfrm rot="13955381">
            <a:off x="4361929" y="4704647"/>
            <a:ext cx="834469" cy="273168"/>
          </a:xfrm>
          <a:prstGeom prst="notchedRightArrow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9" name="サブタイトル 2"/>
          <p:cNvSpPr txBox="1">
            <a:spLocks/>
          </p:cNvSpPr>
          <p:nvPr/>
        </p:nvSpPr>
        <p:spPr>
          <a:xfrm>
            <a:off x="4273789" y="4811121"/>
            <a:ext cx="922254" cy="23408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06" tIns="45704" rIns="91406" bIns="45704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29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Join DAS</a:t>
            </a:r>
            <a:endParaRPr lang="ja-JP" altLang="en-US" sz="929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二等辺三角形 57"/>
          <p:cNvSpPr/>
          <p:nvPr/>
        </p:nvSpPr>
        <p:spPr>
          <a:xfrm rot="5400000">
            <a:off x="5827771" y="4134955"/>
            <a:ext cx="3948468" cy="25634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06" tIns="45704" rIns="91406" bIns="45704" rtlCol="0" anchor="t"/>
          <a:lstStyle/>
          <a:p>
            <a:pPr algn="r" defTabSz="914090"/>
            <a:r>
              <a:rPr lang="en-US" altLang="ja-JP" sz="15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Delivery</a:t>
            </a:r>
            <a:endParaRPr lang="ja-JP" altLang="en-US" sz="15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0" name="V 字形矢印 129"/>
          <p:cNvSpPr/>
          <p:nvPr/>
        </p:nvSpPr>
        <p:spPr>
          <a:xfrm>
            <a:off x="6300192" y="5938008"/>
            <a:ext cx="319161" cy="471219"/>
          </a:xfrm>
          <a:prstGeom prst="notchedRightArrow">
            <a:avLst>
              <a:gd name="adj1" fmla="val 50000"/>
              <a:gd name="adj2" fmla="val 38764"/>
            </a:avLst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2" name="正方形/長方形 121"/>
          <p:cNvSpPr/>
          <p:nvPr/>
        </p:nvSpPr>
        <p:spPr bwMode="auto">
          <a:xfrm>
            <a:off x="4266403" y="5097692"/>
            <a:ext cx="2087425" cy="714491"/>
          </a:xfrm>
          <a:prstGeom prst="rect">
            <a:avLst/>
          </a:prstGeom>
          <a:solidFill>
            <a:srgbClr val="FFFF99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84" name="図 83"/>
          <p:cNvPicPr>
            <a:picLocks noChangeAspect="1"/>
          </p:cNvPicPr>
          <p:nvPr/>
        </p:nvPicPr>
        <p:blipFill rotWithShape="1">
          <a:blip r:embed="rId34"/>
          <a:srcRect t="10783" b="13846"/>
          <a:stretch/>
        </p:blipFill>
        <p:spPr>
          <a:xfrm>
            <a:off x="5610638" y="5138895"/>
            <a:ext cx="665950" cy="632084"/>
          </a:xfrm>
          <a:prstGeom prst="rect">
            <a:avLst/>
          </a:prstGeom>
        </p:spPr>
      </p:pic>
      <p:sp>
        <p:nvSpPr>
          <p:cNvPr id="31" name="サブタイトル 2"/>
          <p:cNvSpPr txBox="1">
            <a:spLocks/>
          </p:cNvSpPr>
          <p:nvPr/>
        </p:nvSpPr>
        <p:spPr>
          <a:xfrm>
            <a:off x="4309449" y="5314889"/>
            <a:ext cx="1193166" cy="346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</a:t>
            </a:r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-1 Total Picking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1" name="V 字形矢印 130"/>
          <p:cNvSpPr/>
          <p:nvPr/>
        </p:nvSpPr>
        <p:spPr>
          <a:xfrm>
            <a:off x="2837037" y="3825749"/>
            <a:ext cx="247433" cy="471219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2" name="V 字形矢印 131"/>
          <p:cNvSpPr/>
          <p:nvPr/>
        </p:nvSpPr>
        <p:spPr>
          <a:xfrm>
            <a:off x="2837037" y="5619185"/>
            <a:ext cx="247433" cy="471219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90"/>
            <a:endParaRPr lang="ja-JP" altLang="en-US" sz="1786" b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59" name="図 15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051478" y="4992428"/>
            <a:ext cx="584933" cy="993026"/>
          </a:xfrm>
          <a:prstGeom prst="rect">
            <a:avLst/>
          </a:prstGeom>
        </p:spPr>
      </p:pic>
      <p:pic>
        <p:nvPicPr>
          <p:cNvPr id="134" name="Picture 33" descr="ハンディーターミナル（カシオ）"/>
          <p:cNvPicPr>
            <a:picLocks noChangeAspect="1" noChangeArrowheads="1"/>
          </p:cNvPicPr>
          <p:nvPr/>
        </p:nvPicPr>
        <p:blipFill>
          <a:blip r:embed="rId37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6304">
            <a:off x="6975695" y="5382491"/>
            <a:ext cx="123701" cy="39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402" descr="bg020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8041" y="2461612"/>
            <a:ext cx="289258" cy="28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402" descr="bg0203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2767" y="2505956"/>
            <a:ext cx="289258" cy="28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33" descr="ハンディーターミナル（カシオ）"/>
          <p:cNvPicPr>
            <a:picLocks noChangeAspect="1" noChangeArrowheads="1"/>
          </p:cNvPicPr>
          <p:nvPr/>
        </p:nvPicPr>
        <p:blipFill>
          <a:blip r:embed="rId41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259">
            <a:off x="2681971" y="2726278"/>
            <a:ext cx="74330" cy="23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67155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-11-</a:t>
            </a:r>
            <a:endParaRPr kumimoji="1" lang="ja-JP" altLang="en-US" dirty="0"/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4266404" y="6117429"/>
            <a:ext cx="1476990" cy="2146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06" tIns="45704" rIns="91406" bIns="457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</a:t>
            </a:r>
            <a:r>
              <a:rPr lang="en-US" altLang="ja-JP" sz="929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-2 Picking by Stores</a:t>
            </a:r>
            <a:endParaRPr lang="en-US" altLang="ja-JP" sz="929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27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18042"/>
              </p:ext>
            </p:extLst>
          </p:nvPr>
        </p:nvGraphicFramePr>
        <p:xfrm>
          <a:off x="723124" y="1458746"/>
          <a:ext cx="7632848" cy="27038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8212"/>
                <a:gridCol w="1908212"/>
                <a:gridCol w="1908212"/>
                <a:gridCol w="1908212"/>
              </a:tblGrid>
              <a:tr h="7452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Inventory Area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Multi-Tiers Picking </a:t>
                      </a:r>
                      <a:r>
                        <a:rPr kumimoji="1" lang="en-US" altLang="ja-JP" sz="1200" b="0" baseline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Cart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Digital Assort System(DAS)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Auto-Labeler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</a:tr>
              <a:tr h="195859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61810"/>
              </p:ext>
            </p:extLst>
          </p:nvPr>
        </p:nvGraphicFramePr>
        <p:xfrm>
          <a:off x="755576" y="4077072"/>
          <a:ext cx="7632848" cy="26207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8212"/>
                <a:gridCol w="1908212"/>
                <a:gridCol w="1908212"/>
                <a:gridCol w="1908212"/>
              </a:tblGrid>
              <a:tr h="6621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HHT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(Hand Held Terminal)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Sorting 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Goods </a:t>
                      </a:r>
                      <a:r>
                        <a:rPr kumimoji="1" lang="en-US" altLang="ja-JP" sz="1200" b="0" dirty="0" err="1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Recieved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Primary Inspection</a:t>
                      </a:r>
                    </a:p>
                    <a:p>
                      <a:pPr algn="ctr"/>
                      <a:r>
                        <a:rPr kumimoji="1" lang="en-US" altLang="ja-JP" sz="1200" b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 of </a:t>
                      </a:r>
                      <a:r>
                        <a:rPr kumimoji="1" lang="en-US" altLang="ja-JP" sz="1200" b="0" dirty="0" err="1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TCⅡ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baseline="0" dirty="0" smtClean="0">
                          <a:latin typeface="Meiryo UI" pitchFamily="50" charset="-128"/>
                          <a:ea typeface="Meiryo UI" pitchFamily="50" charset="-128"/>
                          <a:cs typeface="Meiryo UI" pitchFamily="50" charset="-128"/>
                        </a:rPr>
                        <a:t>Store of EC</a:t>
                      </a:r>
                      <a:endParaRPr kumimoji="1" lang="ja-JP" altLang="en-US" sz="1200" b="0" dirty="0">
                        <a:latin typeface="Meiryo UI" pitchFamily="50" charset="-128"/>
                        <a:ea typeface="Meiryo UI" pitchFamily="50" charset="-128"/>
                        <a:cs typeface="Meiryo UI" pitchFamily="50" charset="-128"/>
                      </a:endParaRPr>
                    </a:p>
                  </a:txBody>
                  <a:tcPr/>
                </a:tc>
              </a:tr>
              <a:tr h="195859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テキスト ボックス 45"/>
          <p:cNvSpPr txBox="1">
            <a:spLocks noChangeArrowheads="1"/>
          </p:cNvSpPr>
          <p:nvPr/>
        </p:nvSpPr>
        <p:spPr bwMode="auto">
          <a:xfrm>
            <a:off x="704074" y="902858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・</a:t>
            </a:r>
            <a:r>
              <a:rPr lang="en-US" altLang="ja-JP" sz="1400" b="1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MK Osaka Center consolidates picking by categories </a:t>
            </a:r>
            <a:r>
              <a:rPr lang="en-US" altLang="ja-JP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&amp;</a:t>
            </a:r>
            <a:r>
              <a:rPr lang="en-US" altLang="ja-JP" sz="1400" b="1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 stores with total picking &amp; sorting to correspond flexibly to shipment to various companies.</a:t>
            </a:r>
          </a:p>
        </p:txBody>
      </p:sp>
      <p:pic>
        <p:nvPicPr>
          <p:cNvPr id="28" name="図 27" descr="IMG_20161111_153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988840"/>
            <a:ext cx="1447800" cy="1930400"/>
          </a:xfrm>
          <a:prstGeom prst="rect">
            <a:avLst/>
          </a:prstGeom>
        </p:spPr>
      </p:pic>
      <p:pic>
        <p:nvPicPr>
          <p:cNvPr id="29" name="図 28" descr="IMG_20161112_093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988840"/>
            <a:ext cx="1457325" cy="1943100"/>
          </a:xfrm>
          <a:prstGeom prst="rect">
            <a:avLst/>
          </a:prstGeom>
        </p:spPr>
      </p:pic>
      <p:pic>
        <p:nvPicPr>
          <p:cNvPr id="33" name="図 32" descr="IMG_20161112_1244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581128"/>
            <a:ext cx="1457325" cy="1943100"/>
          </a:xfrm>
          <a:prstGeom prst="rect">
            <a:avLst/>
          </a:prstGeom>
        </p:spPr>
      </p:pic>
      <p:pic>
        <p:nvPicPr>
          <p:cNvPr id="35" name="図 34" descr="IMG_20161112_0950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4581128"/>
            <a:ext cx="1447799" cy="1930399"/>
          </a:xfrm>
          <a:prstGeom prst="rect">
            <a:avLst/>
          </a:prstGeom>
        </p:spPr>
      </p:pic>
      <p:pic>
        <p:nvPicPr>
          <p:cNvPr id="40" name="図 39" descr="IMG_20161112_0933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1988840"/>
            <a:ext cx="1443038" cy="1924050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251520" y="303039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2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.3. Outline of Center Functions</a:t>
            </a:r>
            <a:endParaRPr lang="ja-JP" altLang="en-US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272" y="4834093"/>
            <a:ext cx="1911747" cy="143381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9"/>
          <a:srcRect l="34567" r="10610"/>
          <a:stretch/>
        </p:blipFill>
        <p:spPr>
          <a:xfrm>
            <a:off x="4796606" y="1974913"/>
            <a:ext cx="1440161" cy="19570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81128"/>
            <a:ext cx="1444500" cy="1926000"/>
          </a:xfrm>
          <a:prstGeom prst="rect">
            <a:avLst/>
          </a:prstGeom>
        </p:spPr>
      </p:pic>
      <p:sp>
        <p:nvSpPr>
          <p:cNvPr id="17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-12-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タイトル 2"/>
          <p:cNvSpPr>
            <a:spLocks noGrp="1"/>
          </p:cNvSpPr>
          <p:nvPr>
            <p:ph type="ctrTitle" idx="4294967295"/>
          </p:nvPr>
        </p:nvSpPr>
        <p:spPr>
          <a:xfrm>
            <a:off x="251520" y="260350"/>
            <a:ext cx="7772400" cy="508000"/>
          </a:xfrm>
        </p:spPr>
        <p:txBody>
          <a:bodyPr/>
          <a:lstStyle/>
          <a:p>
            <a:pPr algn="l" eaLnBrk="1" hangingPunct="1"/>
            <a:r>
              <a:rPr lang="en-US" altLang="ja-JP" sz="2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.4.</a:t>
            </a:r>
            <a:r>
              <a:rPr lang="ja-JP" altLang="en-US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Distribution Center(Receiving Goods)</a:t>
            </a:r>
            <a:endParaRPr lang="ja-JP" altLang="en-US" sz="24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7650" name="テキスト ボックス 1"/>
          <p:cNvSpPr txBox="1">
            <a:spLocks noChangeArrowheads="1"/>
          </p:cNvSpPr>
          <p:nvPr/>
        </p:nvSpPr>
        <p:spPr bwMode="auto">
          <a:xfrm>
            <a:off x="468313" y="908720"/>
            <a:ext cx="828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Receiving goods from vendors and keeping in stock.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At MK Osaka Center, new sorters and auto-labelers have been introduced </a:t>
            </a: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in addition to HHTs(Hand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H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eld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erminal).</a:t>
            </a: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G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oods and locations are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managed 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via WMS (Warehouse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anagement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S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ystem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</p:txBody>
      </p:sp>
      <p:pic>
        <p:nvPicPr>
          <p:cNvPr id="4098" name="Picture 2" descr="C:\Users\yagi\Documents\yagi資料\MK全体\MK神奈川\神奈川センター画像\20131108\IMG_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7778" y="2608853"/>
            <a:ext cx="211137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 descr="C:\Users\yagi\Documents\yagi資料\MK全体\MK神奈川\神奈川センター画像\20131108\IMG_1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341" y="4281452"/>
            <a:ext cx="1995035" cy="149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1" name="Picture 5" descr="C:\Users\yagi\Documents\yagi資料\MK全体\MK神奈川\神奈川センター画像\20131108\IMG_12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1254" y="2564904"/>
            <a:ext cx="1985122" cy="148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図 8" descr="IMG_20161112_1244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9085" y="3131559"/>
            <a:ext cx="1455003" cy="19400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957" y="4414299"/>
            <a:ext cx="2177015" cy="153487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2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-13-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タイトル 2"/>
          <p:cNvSpPr>
            <a:spLocks noGrp="1"/>
          </p:cNvSpPr>
          <p:nvPr>
            <p:ph type="ctrTitle" idx="4294967295"/>
          </p:nvPr>
        </p:nvSpPr>
        <p:spPr>
          <a:xfrm>
            <a:off x="251520" y="257175"/>
            <a:ext cx="7772400" cy="508000"/>
          </a:xfrm>
        </p:spPr>
        <p:txBody>
          <a:bodyPr/>
          <a:lstStyle/>
          <a:p>
            <a:pPr algn="l"/>
            <a:r>
              <a:rPr lang="en-US" altLang="ja-JP" sz="2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.5.</a:t>
            </a:r>
            <a:r>
              <a:rPr lang="ja-JP" altLang="en-US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22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Distribution </a:t>
            </a:r>
            <a:r>
              <a:rPr lang="en-US" altLang="ja-JP" sz="22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 </a:t>
            </a:r>
            <a:r>
              <a:rPr lang="en-US" altLang="ja-JP" sz="2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(Inventory &amp;</a:t>
            </a:r>
            <a:r>
              <a:rPr lang="ja-JP" altLang="en-US" sz="2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20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Shipment)</a:t>
            </a:r>
            <a:endParaRPr lang="ja-JP" altLang="en-US" sz="20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698" name="テキスト ボックス 3"/>
          <p:cNvSpPr txBox="1">
            <a:spLocks noChangeArrowheads="1"/>
          </p:cNvSpPr>
          <p:nvPr/>
        </p:nvSpPr>
        <p:spPr bwMode="auto">
          <a:xfrm>
            <a:off x="441651" y="1011574"/>
            <a:ext cx="8280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Order picking from inventory according to P/O from stores.</a:t>
            </a: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At MK Osaka Center, multi-tiers picking carts were introduced in addiction to single picking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by HHT(Hand Held Terminal).</a:t>
            </a: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Inventory management aims to reduce inventory costs and transportation expenses,</a:t>
            </a:r>
          </a:p>
          <a:p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meanwhile improve services by preventing delivery delay and stock out. </a:t>
            </a:r>
          </a:p>
        </p:txBody>
      </p:sp>
      <p:pic>
        <p:nvPicPr>
          <p:cNvPr id="1026" name="Picture 2" descr="C:\Users\yagi\Documents\yagi資料\MK全体\MK神奈川\神奈川センター画像\20131116\IMG_1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8173" y="4765590"/>
            <a:ext cx="1980108" cy="148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yagi\Documents\yagi資料\MK全体\MK神奈川\神奈川センター画像\20131116\IMG_1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4407" y="2732199"/>
            <a:ext cx="2041782" cy="153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1" name="Picture 7" descr="C:\Users\yagi\Documents\yagi資料\MK全体\MK神奈川\神奈川センター画像\20131030\IMG_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3" y="4759046"/>
            <a:ext cx="2007665" cy="146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484" y="2732199"/>
            <a:ext cx="2032342" cy="154607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060" y="2708920"/>
            <a:ext cx="2066723" cy="155461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5484" y="4689899"/>
            <a:ext cx="2177015" cy="153487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6" cy="246221"/>
          </a:xfrm>
        </p:spPr>
        <p:txBody>
          <a:bodyPr/>
          <a:lstStyle/>
          <a:p>
            <a:r>
              <a:rPr kumimoji="1" lang="en-US" altLang="ja-JP" dirty="0" smtClean="0"/>
              <a:t>-14-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タイトル 2"/>
          <p:cNvSpPr>
            <a:spLocks noGrp="1"/>
          </p:cNvSpPr>
          <p:nvPr>
            <p:ph type="ctrTitle" idx="4294967295"/>
          </p:nvPr>
        </p:nvSpPr>
        <p:spPr>
          <a:xfrm>
            <a:off x="255984" y="257175"/>
            <a:ext cx="7772400" cy="508000"/>
          </a:xfrm>
        </p:spPr>
        <p:txBody>
          <a:bodyPr/>
          <a:lstStyle/>
          <a:p>
            <a:pPr algn="l" eaLnBrk="1" hangingPunct="1"/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2.6.</a:t>
            </a:r>
            <a:r>
              <a:rPr lang="ja-JP" altLang="en-US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Center</a:t>
            </a:r>
            <a:r>
              <a:rPr lang="ja-JP" altLang="en-US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 </a:t>
            </a:r>
            <a:r>
              <a:rPr lang="en-US" altLang="ja-JP" sz="2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TypeⅠ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&amp; Type Ⅱ</a:t>
            </a:r>
            <a:r>
              <a:rPr lang="ja-JP" altLang="en-US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lang="ja-JP" altLang="en-US" sz="20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592638" y="1873250"/>
            <a:ext cx="42418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otal amount of goods are delivered to MK Center.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Then good are sorted by categories and stores,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consolidated with other goods at MK Center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delivered to each store. 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926138" y="2952750"/>
            <a:ext cx="2509837" cy="17399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63538" y="1873250"/>
            <a:ext cx="4154487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G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oods sorted for stores are delivered to MK Center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then consolidated with other goods at MK Center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and delivered to each store. 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893" name="テキスト ボックス 6"/>
          <p:cNvSpPr txBox="1">
            <a:spLocks noChangeArrowheads="1"/>
          </p:cNvSpPr>
          <p:nvPr/>
        </p:nvSpPr>
        <p:spPr bwMode="auto">
          <a:xfrm>
            <a:off x="376239" y="908050"/>
            <a:ext cx="8767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Transfer </a:t>
            </a:r>
            <a:r>
              <a:rPr lang="en-US" altLang="ja-JP" sz="14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 does not keep stocks. All goods received are sorted and shipped during the day. 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Sorting/delivery methods are classified as below.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969036" y="1700808"/>
            <a:ext cx="3098908" cy="49688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TC-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b="1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TypeⅠ</a:t>
            </a:r>
            <a:endParaRPr lang="en-US" altLang="ja-JP" sz="1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Sorted for Stores</a:t>
            </a: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895" name="図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7300" y="4775200"/>
            <a:ext cx="4572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角丸四角形 9"/>
          <p:cNvSpPr/>
          <p:nvPr/>
        </p:nvSpPr>
        <p:spPr>
          <a:xfrm>
            <a:off x="5292080" y="1687513"/>
            <a:ext cx="2896245" cy="4318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TC-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b="1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TypeⅡ</a:t>
            </a:r>
            <a:endParaRPr lang="en-US" altLang="ja-JP" sz="1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Total Volume 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D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elivery</a:t>
            </a: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506538" y="2935288"/>
            <a:ext cx="2508250" cy="173196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直方体 11"/>
          <p:cNvSpPr/>
          <p:nvPr/>
        </p:nvSpPr>
        <p:spPr>
          <a:xfrm>
            <a:off x="1838325" y="3176588"/>
            <a:ext cx="306388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直方体 12"/>
          <p:cNvSpPr/>
          <p:nvPr/>
        </p:nvSpPr>
        <p:spPr>
          <a:xfrm>
            <a:off x="2603500" y="3176588"/>
            <a:ext cx="304800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直方体 13"/>
          <p:cNvSpPr/>
          <p:nvPr/>
        </p:nvSpPr>
        <p:spPr>
          <a:xfrm>
            <a:off x="3402013" y="3176588"/>
            <a:ext cx="306387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901" name="テキスト ボックス 14"/>
          <p:cNvSpPr txBox="1">
            <a:spLocks noChangeArrowheads="1"/>
          </p:cNvSpPr>
          <p:nvPr/>
        </p:nvSpPr>
        <p:spPr bwMode="auto">
          <a:xfrm>
            <a:off x="320675" y="3038475"/>
            <a:ext cx="1144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Center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902" name="テキスト ボックス 15"/>
          <p:cNvSpPr txBox="1">
            <a:spLocks noChangeArrowheads="1"/>
          </p:cNvSpPr>
          <p:nvPr/>
        </p:nvSpPr>
        <p:spPr bwMode="auto">
          <a:xfrm>
            <a:off x="1116013" y="5202238"/>
            <a:ext cx="727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Stores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903" name="テキスト ボックス 16"/>
          <p:cNvSpPr txBox="1">
            <a:spLocks noChangeArrowheads="1"/>
          </p:cNvSpPr>
          <p:nvPr/>
        </p:nvSpPr>
        <p:spPr bwMode="auto">
          <a:xfrm>
            <a:off x="361950" y="2276475"/>
            <a:ext cx="1144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Vendors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904" name="Picture 3" descr="C:\Users\yagi\Pictures\提案書イラスト\物流\JPG\TR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3550" y="2276475"/>
            <a:ext cx="4651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3" descr="C:\Users\yagi\Pictures\提案書イラスト\物流\JPG\TR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8888" y="2276475"/>
            <a:ext cx="4651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Picture 3" descr="C:\Users\yagi\Pictures\提案書イラスト\物流\JPG\TR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6925" y="2276475"/>
            <a:ext cx="4651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矢印コネクタ 20"/>
          <p:cNvCxnSpPr/>
          <p:nvPr/>
        </p:nvCxnSpPr>
        <p:spPr>
          <a:xfrm flipH="1">
            <a:off x="1985963" y="2678113"/>
            <a:ext cx="3175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2759075" y="2678113"/>
            <a:ext cx="3175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3565525" y="2678113"/>
            <a:ext cx="1588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10" name="Picture 4" descr="C:\Users\yagi\Pictures\ピッキングカート\カゴ車（混載）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0713" y="3984625"/>
            <a:ext cx="3603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線矢印コネクタ 24"/>
          <p:cNvCxnSpPr/>
          <p:nvPr/>
        </p:nvCxnSpPr>
        <p:spPr>
          <a:xfrm>
            <a:off x="1997075" y="3540125"/>
            <a:ext cx="0" cy="4270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2144713" y="3525838"/>
            <a:ext cx="1344612" cy="4413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2071688" y="3525838"/>
            <a:ext cx="693737" cy="4413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2095500" y="4667250"/>
            <a:ext cx="1588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15" name="Picture 5" descr="C:\Users\yagi\Pictures\提案書イラスト\T_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4525" y="5202238"/>
            <a:ext cx="37306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6" name="Picture 6" descr="C:\Users\yagi\Pictures\提案書イラスト\店舗0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5238" y="2952750"/>
            <a:ext cx="42068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直方体 30"/>
          <p:cNvSpPr/>
          <p:nvPr/>
        </p:nvSpPr>
        <p:spPr>
          <a:xfrm>
            <a:off x="6283325" y="3159125"/>
            <a:ext cx="306388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直方体 31"/>
          <p:cNvSpPr/>
          <p:nvPr/>
        </p:nvSpPr>
        <p:spPr>
          <a:xfrm>
            <a:off x="7848600" y="3159125"/>
            <a:ext cx="304800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919" name="テキスト ボックス 32"/>
          <p:cNvSpPr txBox="1">
            <a:spLocks noChangeArrowheads="1"/>
          </p:cNvSpPr>
          <p:nvPr/>
        </p:nvSpPr>
        <p:spPr bwMode="auto">
          <a:xfrm>
            <a:off x="4765675" y="3021013"/>
            <a:ext cx="1144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Center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920" name="テキスト ボックス 33"/>
          <p:cNvSpPr txBox="1">
            <a:spLocks noChangeArrowheads="1"/>
          </p:cNvSpPr>
          <p:nvPr/>
        </p:nvSpPr>
        <p:spPr bwMode="auto">
          <a:xfrm>
            <a:off x="4806950" y="2259013"/>
            <a:ext cx="1144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Vendors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921" name="Picture 3" descr="C:\Users\yagi\Pictures\提案書イラスト\物流\JPG\TR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0138" y="2259013"/>
            <a:ext cx="4635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22" name="Picture 3" descr="C:\Users\yagi\Pictures\提案書イラスト\物流\JPG\TR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475" y="2259013"/>
            <a:ext cx="4651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23" name="Picture 3" descr="C:\Users\yagi\Pictures\提案書イラスト\物流\JPG\TR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925" y="2259013"/>
            <a:ext cx="4651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直線矢印コネクタ 37"/>
          <p:cNvCxnSpPr/>
          <p:nvPr/>
        </p:nvCxnSpPr>
        <p:spPr>
          <a:xfrm flipH="1">
            <a:off x="6432550" y="2660650"/>
            <a:ext cx="1588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7205663" y="2660650"/>
            <a:ext cx="1587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8010525" y="2660650"/>
            <a:ext cx="1588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27" name="Picture 6" descr="C:\Users\yagi\Pictures\提案書イラスト\店舗0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0238" y="2935288"/>
            <a:ext cx="42068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28" name="Picture 4" descr="C:\Users\yagi\Pictures\ピッキングカート\カゴ車（混載）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238" y="3967163"/>
            <a:ext cx="3587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29" name="Picture 5" descr="C:\Users\yagi\Pictures\提案書イラスト\T_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3238" y="5184775"/>
            <a:ext cx="37306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直線矢印コネクタ 43"/>
          <p:cNvCxnSpPr/>
          <p:nvPr/>
        </p:nvCxnSpPr>
        <p:spPr>
          <a:xfrm>
            <a:off x="1997075" y="3540125"/>
            <a:ext cx="1225550" cy="42703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endCxn id="42" idx="0"/>
          </p:cNvCxnSpPr>
          <p:nvPr/>
        </p:nvCxnSpPr>
        <p:spPr>
          <a:xfrm>
            <a:off x="2684463" y="3525838"/>
            <a:ext cx="538162" cy="44132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endCxn id="42" idx="0"/>
          </p:cNvCxnSpPr>
          <p:nvPr/>
        </p:nvCxnSpPr>
        <p:spPr>
          <a:xfrm flipH="1">
            <a:off x="3222625" y="3540125"/>
            <a:ext cx="254000" cy="42703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>
            <a:off x="3222625" y="4600575"/>
            <a:ext cx="7938" cy="53816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直方体 47"/>
          <p:cNvSpPr/>
          <p:nvPr/>
        </p:nvSpPr>
        <p:spPr>
          <a:xfrm>
            <a:off x="6408738" y="3081338"/>
            <a:ext cx="304800" cy="217487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直方体 48"/>
          <p:cNvSpPr/>
          <p:nvPr/>
        </p:nvSpPr>
        <p:spPr>
          <a:xfrm>
            <a:off x="6408738" y="3217863"/>
            <a:ext cx="304800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直方体 49"/>
          <p:cNvSpPr/>
          <p:nvPr/>
        </p:nvSpPr>
        <p:spPr>
          <a:xfrm>
            <a:off x="7205663" y="3059113"/>
            <a:ext cx="304800" cy="21590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直方体 50"/>
          <p:cNvSpPr/>
          <p:nvPr/>
        </p:nvSpPr>
        <p:spPr>
          <a:xfrm>
            <a:off x="6983413" y="3192463"/>
            <a:ext cx="198437" cy="10795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直方体 51"/>
          <p:cNvSpPr/>
          <p:nvPr/>
        </p:nvSpPr>
        <p:spPr>
          <a:xfrm>
            <a:off x="7165975" y="3221038"/>
            <a:ext cx="198438" cy="107950"/>
          </a:xfrm>
          <a:prstGeom prst="cube">
            <a:avLst/>
          </a:prstGeom>
          <a:solidFill>
            <a:srgbClr val="FFFFC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226175" y="3627438"/>
            <a:ext cx="1962150" cy="338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Sorted for Stores</a:t>
            </a:r>
            <a:endParaRPr lang="ja-JP" altLang="en-US" sz="11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940" name="図 5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8663" y="4775200"/>
            <a:ext cx="4572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41" name="テキスト ボックス 54"/>
          <p:cNvSpPr txBox="1">
            <a:spLocks noChangeArrowheads="1"/>
          </p:cNvSpPr>
          <p:nvPr/>
        </p:nvSpPr>
        <p:spPr bwMode="auto">
          <a:xfrm>
            <a:off x="5667375" y="5202238"/>
            <a:ext cx="728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Stores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942" name="Picture 4" descr="C:\Users\yagi\Pictures\ピッキングカート\カゴ車（混載）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119563"/>
            <a:ext cx="2714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直線矢印コネクタ 56"/>
          <p:cNvCxnSpPr/>
          <p:nvPr/>
        </p:nvCxnSpPr>
        <p:spPr>
          <a:xfrm flipH="1">
            <a:off x="6646863" y="4667250"/>
            <a:ext cx="3175" cy="488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44" name="Picture 5" descr="C:\Users\yagi\Pictures\提案書イラスト\T_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5888" y="5202238"/>
            <a:ext cx="3746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45" name="Picture 5" descr="C:\Users\yagi\Pictures\提案書イラスト\T_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4600" y="5184775"/>
            <a:ext cx="3746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直線矢印コネクタ 59"/>
          <p:cNvCxnSpPr/>
          <p:nvPr/>
        </p:nvCxnSpPr>
        <p:spPr>
          <a:xfrm flipH="1">
            <a:off x="7773988" y="4600575"/>
            <a:ext cx="7937" cy="53816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47" name="Picture 4" descr="C:\Users\yagi\Pictures\ピッキングカート\カゴ車（混載）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9050" y="4149725"/>
            <a:ext cx="2714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直線矢印コネクタ 61"/>
          <p:cNvCxnSpPr/>
          <p:nvPr/>
        </p:nvCxnSpPr>
        <p:spPr>
          <a:xfrm flipH="1">
            <a:off x="6448425" y="3433763"/>
            <a:ext cx="0" cy="244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 flipH="1">
            <a:off x="7202488" y="3433763"/>
            <a:ext cx="0" cy="244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flipH="1">
            <a:off x="7969250" y="3433763"/>
            <a:ext cx="0" cy="244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H="1">
            <a:off x="6694488" y="3903663"/>
            <a:ext cx="0" cy="2460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flipH="1">
            <a:off x="7770813" y="3949700"/>
            <a:ext cx="0" cy="244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67155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-15-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タイトル 2"/>
          <p:cNvSpPr>
            <a:spLocks noGrp="1"/>
          </p:cNvSpPr>
          <p:nvPr>
            <p:ph type="ctrTitle" idx="4294967295"/>
          </p:nvPr>
        </p:nvSpPr>
        <p:spPr>
          <a:xfrm>
            <a:off x="251520" y="257175"/>
            <a:ext cx="7772400" cy="508000"/>
          </a:xfrm>
        </p:spPr>
        <p:txBody>
          <a:bodyPr/>
          <a:lstStyle/>
          <a:p>
            <a:pPr algn="l"/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2.7</a:t>
            </a:r>
            <a:r>
              <a:rPr lang="ja-JP" altLang="en-US" sz="2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en-US" altLang="ja-JP" sz="2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 (Receiving Goods)</a:t>
            </a:r>
            <a:endParaRPr lang="ja-JP" altLang="en-US" sz="24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1746" name="正方形/長方形 1"/>
          <p:cNvSpPr>
            <a:spLocks noChangeArrowheads="1"/>
          </p:cNvSpPr>
          <p:nvPr/>
        </p:nvSpPr>
        <p:spPr bwMode="auto">
          <a:xfrm>
            <a:off x="441673" y="1052736"/>
            <a:ext cx="83518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Arrival of goods from vendors or other centers are inspected with ASN(Advanced shipping  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Notice).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Two types of delivery from vendors: sorted for stores or total volume.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・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Inspections are made by sorters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in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addiction to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HHTs(Hand Held Terminal).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75" name="Picture 3" descr="C:\Users\yagi\Documents\yagi資料\MK全体\MK神奈川\神奈川センター画像\20131119\IMG_1593.JPG"/>
          <p:cNvPicPr>
            <a:picLocks noChangeAspect="1" noChangeArrowheads="1"/>
          </p:cNvPicPr>
          <p:nvPr/>
        </p:nvPicPr>
        <p:blipFill rotWithShape="1">
          <a:blip r:embed="rId3" cstate="print"/>
          <a:srcRect l="22683" t="5456" r="12308" b="21859"/>
          <a:stretch/>
        </p:blipFill>
        <p:spPr bwMode="auto">
          <a:xfrm>
            <a:off x="441673" y="2655505"/>
            <a:ext cx="2317750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C:\Users\yagi\Documents\yagi資料\MK全体\MK神奈川\神奈川センター画像\20131119\IMG_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3103" y="2636912"/>
            <a:ext cx="2592388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 descr="C:\Users\yagi\Documents\yagi資料\MK全体\MK神奈川\神奈川センター画像\20131113\IMG_1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221088"/>
            <a:ext cx="265430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-16-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タイトル 2"/>
          <p:cNvSpPr>
            <a:spLocks noGrp="1"/>
          </p:cNvSpPr>
          <p:nvPr>
            <p:ph type="ctrTitle" idx="4294967295"/>
          </p:nvPr>
        </p:nvSpPr>
        <p:spPr>
          <a:xfrm>
            <a:off x="251520" y="257175"/>
            <a:ext cx="7772400" cy="508000"/>
          </a:xfrm>
        </p:spPr>
        <p:txBody>
          <a:bodyPr/>
          <a:lstStyle/>
          <a:p>
            <a:pPr algn="l"/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2.8.</a:t>
            </a:r>
            <a:r>
              <a:rPr lang="ja-JP" altLang="en-US" sz="2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2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Center </a:t>
            </a:r>
            <a:r>
              <a:rPr lang="en-US" altLang="ja-JP" sz="22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(Total Volume Sorting)</a:t>
            </a:r>
            <a:endParaRPr lang="ja-JP" altLang="en-US" sz="22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3794" name="正方形/長方形 1"/>
          <p:cNvSpPr>
            <a:spLocks noChangeArrowheads="1"/>
          </p:cNvSpPr>
          <p:nvPr/>
        </p:nvSpPr>
        <p:spPr bwMode="auto">
          <a:xfrm>
            <a:off x="400882" y="851228"/>
            <a:ext cx="83518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Both DC and TC goods are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s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orted into folding containers according to 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categories by using DAS(Digital Assort System).</a:t>
            </a:r>
          </a:p>
          <a:p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＊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DAS(Digital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ssort System) :  computer assisted system that assort goods into folding containers </a:t>
            </a:r>
          </a:p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classified by categories and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stores following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the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digital indicators and color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lamps.</a:t>
            </a: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7" name="Picture 3" descr="C:\Users\yagi\Documents\yagi資料\MK全体\MK神奈川\神奈川センター画像\20131113\IMG_1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3429000"/>
            <a:ext cx="24003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C:\Users\yagi\Documents\yagi資料\MK全体\MK神奈川\神奈川センター画像\20131113\IMG_1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0" y="2636838"/>
            <a:ext cx="2363788" cy="177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5" y="4514329"/>
            <a:ext cx="2392528" cy="17943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5" y="2420888"/>
            <a:ext cx="2424048" cy="181803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/>
          <a:srcRect l="8205" t="6842"/>
          <a:stretch/>
        </p:blipFill>
        <p:spPr>
          <a:xfrm>
            <a:off x="6240660" y="4653135"/>
            <a:ext cx="2363788" cy="1799159"/>
          </a:xfrm>
          <a:prstGeom prst="rect">
            <a:avLst/>
          </a:prstGeom>
          <a:effectLst>
            <a:outerShdw blurRad="1524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-17-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タイトル 2"/>
          <p:cNvSpPr>
            <a:spLocks noGrp="1"/>
          </p:cNvSpPr>
          <p:nvPr>
            <p:ph type="ctrTitle" idx="4294967295"/>
          </p:nvPr>
        </p:nvSpPr>
        <p:spPr>
          <a:xfrm>
            <a:off x="251520" y="257175"/>
            <a:ext cx="7772400" cy="508000"/>
          </a:xfrm>
        </p:spPr>
        <p:txBody>
          <a:bodyPr/>
          <a:lstStyle/>
          <a:p>
            <a:pPr algn="l"/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2.9.</a:t>
            </a:r>
            <a:r>
              <a:rPr lang="ja-JP" altLang="en-US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2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Shipment</a:t>
            </a:r>
            <a:endParaRPr lang="en-US" altLang="ja-JP" sz="24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5842" name="正方形/長方形 1"/>
          <p:cNvSpPr>
            <a:spLocks noChangeArrowheads="1"/>
          </p:cNvSpPr>
          <p:nvPr/>
        </p:nvSpPr>
        <p:spPr bwMode="auto">
          <a:xfrm>
            <a:off x="449222" y="874402"/>
            <a:ext cx="83518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After picking and assorting, all boxes are loaded into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R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oll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ox Pallets by stores.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Scan all boxes in Roll Box Pallets by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HHT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to prevent shipping errors.</a:t>
            </a:r>
          </a:p>
        </p:txBody>
      </p:sp>
      <p:pic>
        <p:nvPicPr>
          <p:cNvPr id="3075" name="Picture 3" descr="C:\Users\yagi\Documents\yagi資料\MK全体\MK神奈川\神奈川センター画像\20131119\IMG_1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060848"/>
            <a:ext cx="2586037" cy="193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7" name="Picture 5" descr="C:\Users\yagi\Documents\yagi資料\MK全体\MK神奈川\神奈川センター画像\20131113\IMG_1381.JPG"/>
          <p:cNvPicPr>
            <a:picLocks noChangeAspect="1" noChangeArrowheads="1"/>
          </p:cNvPicPr>
          <p:nvPr/>
        </p:nvPicPr>
        <p:blipFill rotWithShape="1">
          <a:blip r:embed="rId4" cstate="print"/>
          <a:srcRect l="20538" t="9597" r="12072" b="24084"/>
          <a:stretch/>
        </p:blipFill>
        <p:spPr bwMode="auto">
          <a:xfrm>
            <a:off x="3225800" y="3117056"/>
            <a:ext cx="2592387" cy="191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9" name="Picture 7" descr="C:\Users\yagi\Documents\yagi資料\MK全体\MK神奈川\神奈川センター画像\20131113\IMG_1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4292600"/>
            <a:ext cx="2592387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4441800"/>
            <a:ext cx="2586037" cy="1939528"/>
          </a:xfrm>
          <a:prstGeom prst="rect">
            <a:avLst/>
          </a:prstGeom>
          <a:effectLst>
            <a:outerShdw blurRad="1524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21320"/>
            <a:ext cx="2467273" cy="1850455"/>
          </a:xfrm>
          <a:prstGeom prst="rect">
            <a:avLst/>
          </a:prstGeom>
          <a:effectLst>
            <a:outerShdw blurRad="1905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-18-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34888" y="202779"/>
            <a:ext cx="5335631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kern="0" dirty="0" smtClean="0">
                <a:solidFill>
                  <a:schemeClr val="tx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Contents</a:t>
            </a:r>
            <a:endParaRPr kumimoji="1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877854" y="1168422"/>
            <a:ext cx="787061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</a:t>
            </a:r>
            <a:r>
              <a:rPr lang="en-US" altLang="ja-JP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Outline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 </a:t>
            </a:r>
            <a:r>
              <a:rPr lang="en-US" altLang="ja-JP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Osaka </a:t>
            </a:r>
            <a:r>
              <a:rPr lang="en-US" altLang="ja-JP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</a:t>
            </a:r>
          </a:p>
          <a:p>
            <a:pPr eaLnBrk="1" hangingPunct="1"/>
            <a:r>
              <a:rPr lang="ja-JP" altLang="en-US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1.1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Logistics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Network of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MKHD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1.2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Background of Establishment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1.3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 MK Osaka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①</a:t>
            </a:r>
            <a:endParaRPr lang="en-US" altLang="ja-JP" sz="14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1.4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Concept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 MK Osaka Center②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1.5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Delivery Area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Osaka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</a:t>
            </a:r>
            <a:endParaRPr lang="en-US" altLang="ja-JP" sz="14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1.6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Location of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Osaka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</a:t>
            </a:r>
            <a:endParaRPr lang="en-US" altLang="ja-JP" sz="14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２</a:t>
            </a:r>
            <a:r>
              <a:rPr lang="en-US" altLang="ja-JP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. Functions 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and </a:t>
            </a:r>
            <a:r>
              <a:rPr lang="en-US" altLang="ja-JP" sz="1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Operation Flow</a:t>
            </a:r>
          </a:p>
          <a:p>
            <a:pPr eaLnBrk="1" hangingPunct="1"/>
            <a:r>
              <a:rPr lang="ja-JP" altLang="en-US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2.1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Delivery Flow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2.2</a:t>
            </a:r>
            <a:r>
              <a:rPr lang="ja-JP" altLang="en-US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Shipment Flow to Stores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2.3.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Outline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of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 Functions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2.4.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Distribution Center Operation (Receiving Goods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lang="en-US" altLang="ja-JP" sz="14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2.5.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Distribution Center Operation (Inventory &amp; Shipment)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2.6.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Center (</a:t>
            </a:r>
            <a:r>
              <a:rPr lang="en-US" altLang="ja-JP" sz="1400" b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TypeⅠ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＆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Type Ⅱ)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2.7.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Operation(Receiving Goods)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2.8.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Transfer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Center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Operation (Total Volume Sorting)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2.9.    Shipment </a:t>
            </a: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2.10.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Reverse Logistics (Total Volume Returns)</a:t>
            </a:r>
          </a:p>
          <a:p>
            <a:pPr eaLnBrk="1" hangingPunct="1"/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   2.11.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Omni-Channel 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E-Commerce</a:t>
            </a:r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  <a:p>
            <a:pPr eaLnBrk="1" hangingPunct="1"/>
            <a:endParaRPr lang="en-US" altLang="ja-JP" sz="16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7092280" y="1291532"/>
            <a:ext cx="97013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ja-JP" sz="12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p.3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p.4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p.5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p.6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p.7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p.8</a:t>
            </a:r>
          </a:p>
          <a:p>
            <a:pPr eaLnBrk="1" hangingPunct="1"/>
            <a:endParaRPr lang="en-US" altLang="ja-JP" sz="2000" b="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P.10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p.11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p.12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p.13</a:t>
            </a:r>
          </a:p>
          <a:p>
            <a:pPr eaLnBrk="1" hangingPunct="1"/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p.14</a:t>
            </a:r>
            <a:endParaRPr lang="en-US" altLang="ja-JP" sz="14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p.15</a:t>
            </a:r>
          </a:p>
          <a:p>
            <a:pPr eaLnBrk="1" hangingPunct="1"/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p.16</a:t>
            </a:r>
          </a:p>
          <a:p>
            <a:pPr eaLnBrk="1" hangingPunct="1"/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p.17</a:t>
            </a:r>
          </a:p>
          <a:p>
            <a:pPr eaLnBrk="1" hangingPunct="1"/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p.18</a:t>
            </a:r>
          </a:p>
          <a:p>
            <a:pPr eaLnBrk="1" hangingPunct="1"/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p.19</a:t>
            </a:r>
          </a:p>
          <a:p>
            <a:pPr eaLnBrk="1" hangingPunct="1"/>
            <a:r>
              <a:rPr lang="en-US" altLang="ja-JP" sz="1400" b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ja-JP" altLang="en-US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・・・ </a:t>
            </a:r>
            <a:r>
              <a:rPr lang="en-US" altLang="ja-JP" sz="1400" b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p.20</a:t>
            </a:r>
            <a:endParaRPr lang="en-US" altLang="ja-JP" sz="1400" b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3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291128"/>
            <a:ext cx="7772400" cy="36036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2.10. Reversal Logistics</a:t>
            </a:r>
            <a:r>
              <a:rPr kumimoji="1" lang="en-US" altLang="ja-JP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kumimoji="1" lang="en-US" altLang="ja-JP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en-US" altLang="ja-JP" sz="2000" kern="0" noProof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Total</a:t>
            </a:r>
            <a:r>
              <a:rPr lang="en-US" altLang="ja-JP" sz="2000" kern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Volume Returns)</a:t>
            </a:r>
            <a:endParaRPr lang="en-US" altLang="ja-JP" sz="2000" kern="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3528" y="908720"/>
            <a:ext cx="8108654" cy="868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ja-JP" altLang="en-US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 </a:t>
            </a:r>
            <a:r>
              <a:rPr lang="en-US" altLang="ja-JP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Returned goods are collected from stores to MK Osaka Centers.</a:t>
            </a:r>
          </a:p>
          <a:p>
            <a:pPr>
              <a:defRPr/>
            </a:pPr>
            <a:r>
              <a:rPr lang="ja-JP" altLang="en-US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Returns are sorted and sent back by</a:t>
            </a:r>
            <a:r>
              <a:rPr lang="en-US" altLang="ja-JP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vendors/makers.</a:t>
            </a:r>
          </a:p>
          <a:p>
            <a:pPr>
              <a:defRPr/>
            </a:pPr>
            <a:r>
              <a:rPr lang="ja-JP" altLang="en-US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Volume Returns have </a:t>
            </a:r>
            <a:r>
              <a:rPr lang="en-US" altLang="ja-JP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reduced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burden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both stores and vendors.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9051" y="908720"/>
            <a:ext cx="4893470" cy="34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ja-JP" altLang="en-US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-19-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07128"/>
            <a:ext cx="7273369" cy="40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auto">
          <a:xfrm>
            <a:off x="539553" y="3938048"/>
            <a:ext cx="3960440" cy="25152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55" name="Picture 210" descr="j02367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234" y="5448960"/>
            <a:ext cx="1020347" cy="88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5984" y="291128"/>
            <a:ext cx="7772400" cy="360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kern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2.11. Omni-Channel </a:t>
            </a:r>
            <a:r>
              <a:rPr lang="en-US" altLang="ja-JP" sz="2200" kern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kumimoji="1" lang="en-US" altLang="ja-JP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itchFamily="50" charset="-128"/>
                <a:ea typeface="Meiryo UI" pitchFamily="50" charset="-128"/>
                <a:cs typeface="Meiryo UI" pitchFamily="50" charset="-128"/>
              </a:rPr>
              <a:t>EC</a:t>
            </a:r>
            <a:r>
              <a:rPr lang="en-US" altLang="ja-JP" sz="2200" kern="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kumimoji="1" lang="ja-JP" altLang="en-US" sz="2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5984" y="826042"/>
            <a:ext cx="8640119" cy="1099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ja-JP" altLang="en-US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</a:t>
            </a:r>
            <a:r>
              <a:rPr lang="en-US" altLang="ja-JP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Osaka Center started EC shipment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rom Feb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15, 2017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hub of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Omni-Channel</a:t>
            </a:r>
          </a:p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 western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Japan. </a:t>
            </a:r>
            <a:endParaRPr lang="en-US" altLang="ja-JP" sz="1400" b="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Goods are shipped to customers(private users) </a:t>
            </a:r>
            <a:r>
              <a:rPr lang="en-US" altLang="ja-JP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who place orders to MK online stores.</a:t>
            </a:r>
            <a:r>
              <a:rPr lang="ja-JP" altLang="en-US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endParaRPr lang="en-US" altLang="ja-JP" sz="1400" b="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b="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Medical supplies can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be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shipped at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real store on the first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floor.</a:t>
            </a:r>
            <a:endParaRPr lang="en-US" altLang="ja-JP" sz="1400" b="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Over-the-counter receipt can be made at MK real stores for customers who placed order online.</a:t>
            </a:r>
          </a:p>
          <a:p>
            <a:pPr>
              <a:defRPr/>
            </a:pPr>
            <a:endParaRPr lang="en-US" altLang="ja-JP" sz="1400" b="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6877" y="826042"/>
            <a:ext cx="7481467" cy="41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ja-JP" altLang="en-US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499191" y="6525344"/>
            <a:ext cx="441147" cy="246221"/>
          </a:xfrm>
        </p:spPr>
        <p:txBody>
          <a:bodyPr/>
          <a:lstStyle/>
          <a:p>
            <a:r>
              <a:rPr kumimoji="1" lang="en-US" altLang="ja-JP" dirty="0" smtClean="0"/>
              <a:t>-20-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29" y="2283727"/>
            <a:ext cx="3170195" cy="14692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464" y="2276871"/>
            <a:ext cx="4413887" cy="3901778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 bwMode="auto">
          <a:xfrm>
            <a:off x="539553" y="3861048"/>
            <a:ext cx="3960440" cy="34561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ご注文者様（個人のお客様）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66" y="4499246"/>
            <a:ext cx="896651" cy="57942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161" y="4583376"/>
            <a:ext cx="552194" cy="39442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/>
          <a:srcRect l="3585" t="58176" r="86160" b="20741"/>
          <a:stretch/>
        </p:blipFill>
        <p:spPr>
          <a:xfrm>
            <a:off x="930905" y="4458822"/>
            <a:ext cx="784860" cy="82296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7"/>
          <a:srcRect l="3585" t="58176" r="86160" b="20741"/>
          <a:stretch/>
        </p:blipFill>
        <p:spPr>
          <a:xfrm>
            <a:off x="1680652" y="4227760"/>
            <a:ext cx="784860" cy="82296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 bwMode="auto">
          <a:xfrm>
            <a:off x="1926437" y="4945540"/>
            <a:ext cx="1590680" cy="353836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個人宅へ配送</a:t>
            </a:r>
            <a:endParaRPr kumimoji="1" lang="ja-JP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2" name="直線矢印コネクタ 41"/>
          <p:cNvCxnSpPr>
            <a:stCxn id="8" idx="1"/>
            <a:endCxn id="30" idx="3"/>
          </p:cNvCxnSpPr>
          <p:nvPr/>
        </p:nvCxnSpPr>
        <p:spPr bwMode="auto">
          <a:xfrm flipH="1" flipV="1">
            <a:off x="2465512" y="4639240"/>
            <a:ext cx="986954" cy="14971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>
            <a:stCxn id="8" idx="1"/>
          </p:cNvCxnSpPr>
          <p:nvPr/>
        </p:nvCxnSpPr>
        <p:spPr bwMode="auto">
          <a:xfrm flipH="1">
            <a:off x="1449189" y="4788958"/>
            <a:ext cx="2003277" cy="1033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図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039" y="5571294"/>
            <a:ext cx="1053570" cy="79820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884" y="5997020"/>
            <a:ext cx="290804" cy="291135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905" y="5507024"/>
            <a:ext cx="417029" cy="417504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 bwMode="auto">
          <a:xfrm>
            <a:off x="2013215" y="5356379"/>
            <a:ext cx="1590680" cy="353836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店頭受け取り</a:t>
            </a:r>
          </a:p>
        </p:txBody>
      </p:sp>
      <p:cxnSp>
        <p:nvCxnSpPr>
          <p:cNvPr id="25" name="カギ線コネクタ 24"/>
          <p:cNvCxnSpPr>
            <a:endCxn id="56" idx="3"/>
          </p:cNvCxnSpPr>
          <p:nvPr/>
        </p:nvCxnSpPr>
        <p:spPr bwMode="auto">
          <a:xfrm rot="10800000" flipV="1">
            <a:off x="2609610" y="4982476"/>
            <a:ext cx="2250423" cy="987920"/>
          </a:xfrm>
          <a:prstGeom prst="bentConnector3">
            <a:avLst>
              <a:gd name="adj1" fmla="val -113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" name="Picture 504" descr="桃太郎便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90" b="7906"/>
          <a:stretch/>
        </p:blipFill>
        <p:spPr bwMode="auto">
          <a:xfrm flipH="1">
            <a:off x="2924149" y="5651907"/>
            <a:ext cx="1424967" cy="65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735" y="5817442"/>
            <a:ext cx="552194" cy="39442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 bwMode="auto">
          <a:xfrm>
            <a:off x="989129" y="2320640"/>
            <a:ext cx="3170196" cy="332947"/>
          </a:xfrm>
          <a:prstGeom prst="rect">
            <a:avLst/>
          </a:prstGeom>
          <a:solidFill>
            <a:schemeClr val="accent5"/>
          </a:solidFill>
          <a:ln w="317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dirty="0" err="1" smtClean="0">
                <a:solidFill>
                  <a:schemeClr val="bg1"/>
                </a:solidFill>
                <a:ea typeface="ＭＳ Ｐゴシック" pitchFamily="50" charset="-128"/>
              </a:rPr>
              <a:t>Matsumotokiyoshi</a:t>
            </a:r>
            <a:r>
              <a:rPr lang="en-US" altLang="ja-JP" sz="1600" dirty="0" smtClean="0">
                <a:solidFill>
                  <a:schemeClr val="bg1"/>
                </a:solidFill>
                <a:ea typeface="ＭＳ Ｐゴシック" pitchFamily="50" charset="-128"/>
              </a:rPr>
              <a:t> Online Store</a:t>
            </a: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066511" y="2384612"/>
            <a:ext cx="3512132" cy="34459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50" charset="-128"/>
              </a:rPr>
              <a:t>MK Osaka Center (EC)</a:t>
            </a: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28" name="テキスト ボックス 14"/>
          <p:cNvSpPr txBox="1">
            <a:spLocks noChangeArrowheads="1"/>
          </p:cNvSpPr>
          <p:nvPr/>
        </p:nvSpPr>
        <p:spPr bwMode="auto">
          <a:xfrm>
            <a:off x="4175812" y="3195168"/>
            <a:ext cx="873589" cy="233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9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Order Data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39553" y="3861622"/>
            <a:ext cx="3939376" cy="332257"/>
          </a:xfrm>
          <a:prstGeom prst="rect">
            <a:avLst/>
          </a:prstGeom>
          <a:solidFill>
            <a:schemeClr val="accent5"/>
          </a:solidFill>
          <a:ln w="317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50" charset="-128"/>
              </a:rPr>
              <a:t>Customers</a:t>
            </a: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32" name="テキスト ボックス 14"/>
          <p:cNvSpPr txBox="1">
            <a:spLocks noChangeArrowheads="1"/>
          </p:cNvSpPr>
          <p:nvPr/>
        </p:nvSpPr>
        <p:spPr bwMode="auto">
          <a:xfrm>
            <a:off x="5148064" y="2894747"/>
            <a:ext cx="172819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Inventory Securing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テキスト ボックス 14"/>
          <p:cNvSpPr txBox="1">
            <a:spLocks noChangeArrowheads="1"/>
          </p:cNvSpPr>
          <p:nvPr/>
        </p:nvSpPr>
        <p:spPr bwMode="auto">
          <a:xfrm>
            <a:off x="4558474" y="4679132"/>
            <a:ext cx="1827518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MK Osaka Center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4"/>
          <p:cNvSpPr txBox="1">
            <a:spLocks noChangeArrowheads="1"/>
          </p:cNvSpPr>
          <p:nvPr/>
        </p:nvSpPr>
        <p:spPr bwMode="auto">
          <a:xfrm>
            <a:off x="5148064" y="5495546"/>
            <a:ext cx="223224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Picking/Inspecting/Packing </a:t>
            </a:r>
          </a:p>
          <a:p>
            <a:pPr algn="ctr"/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f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or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ach Customer.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テキスト ボックス 14"/>
          <p:cNvSpPr txBox="1">
            <a:spLocks noChangeArrowheads="1"/>
          </p:cNvSpPr>
          <p:nvPr/>
        </p:nvSpPr>
        <p:spPr bwMode="auto">
          <a:xfrm>
            <a:off x="1715765" y="4999347"/>
            <a:ext cx="2185025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Delivery to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ustomer’s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H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ouse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テキスト ボックス 14"/>
          <p:cNvSpPr txBox="1">
            <a:spLocks noChangeArrowheads="1"/>
          </p:cNvSpPr>
          <p:nvPr/>
        </p:nvSpPr>
        <p:spPr bwMode="auto">
          <a:xfrm>
            <a:off x="1680652" y="5387682"/>
            <a:ext cx="2668464" cy="2521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Customer receives goods at MK stores.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テキスト ボックス 14"/>
          <p:cNvSpPr txBox="1">
            <a:spLocks noChangeArrowheads="1"/>
          </p:cNvSpPr>
          <p:nvPr/>
        </p:nvSpPr>
        <p:spPr bwMode="auto">
          <a:xfrm>
            <a:off x="2641756" y="5233268"/>
            <a:ext cx="333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or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 bwMode="auto">
          <a:xfrm>
            <a:off x="1331640" y="2204864"/>
            <a:ext cx="6696744" cy="1470025"/>
          </a:xfrm>
          <a:prstGeom prst="rect">
            <a:avLst/>
          </a:prstGeom>
          <a:noFill/>
          <a:ln w="66675" cmpd="dbl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800" dirty="0" smtClean="0"/>
              <a:t>1.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Outline </a:t>
            </a:r>
            <a:r>
              <a:rPr lang="en-US" altLang="ja-JP" sz="2800" dirty="0"/>
              <a:t>of </a:t>
            </a:r>
            <a:r>
              <a:rPr lang="en-US" altLang="ja-JP" sz="2800" dirty="0" smtClean="0"/>
              <a:t>MK </a:t>
            </a:r>
            <a:r>
              <a:rPr lang="en-US" altLang="ja-JP" sz="2800" dirty="0"/>
              <a:t>Osaka </a:t>
            </a:r>
            <a:r>
              <a:rPr lang="en-US" altLang="ja-JP" sz="2800" dirty="0" smtClean="0"/>
              <a:t>Center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0699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 字 2"/>
          <p:cNvSpPr/>
          <p:nvPr/>
        </p:nvSpPr>
        <p:spPr bwMode="auto">
          <a:xfrm rot="10800000">
            <a:off x="3526090" y="1001563"/>
            <a:ext cx="5183808" cy="3024335"/>
          </a:xfrm>
          <a:prstGeom prst="corner">
            <a:avLst>
              <a:gd name="adj1" fmla="val 38758"/>
              <a:gd name="adj2" fmla="val 9521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5907241" y="4763547"/>
            <a:ext cx="2768447" cy="1856642"/>
          </a:xfrm>
          <a:prstGeom prst="roundRect">
            <a:avLst>
              <a:gd name="adj" fmla="val 142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89738" y="4684418"/>
            <a:ext cx="2470182" cy="1928335"/>
          </a:xfrm>
          <a:prstGeom prst="roundRect">
            <a:avLst>
              <a:gd name="adj" fmla="val 142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65827" y="2046650"/>
            <a:ext cx="2470182" cy="2596747"/>
          </a:xfrm>
          <a:prstGeom prst="roundRect">
            <a:avLst>
              <a:gd name="adj" fmla="val 1424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1520" y="275184"/>
            <a:ext cx="6624736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0" kern="0" noProof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1.1</a:t>
            </a:r>
            <a:r>
              <a:rPr lang="ja-JP" altLang="en-US" sz="2400" b="0" kern="0" noProof="0" dirty="0" err="1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</a:t>
            </a:r>
            <a:r>
              <a:rPr lang="en-US" altLang="ja-JP" sz="2400" kern="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Logistics Network of MKHD</a:t>
            </a:r>
            <a:endParaRPr kumimoji="1" lang="ja-JP" alt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8" name="Picture 5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030239"/>
            <a:ext cx="27543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757738" y="4128294"/>
            <a:ext cx="71437" cy="714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070877" y="4367213"/>
            <a:ext cx="71437" cy="714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16587" y="4589595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259665" y="5737049"/>
            <a:ext cx="2344782" cy="860303"/>
          </a:xfrm>
          <a:prstGeom prst="rect">
            <a:avLst/>
          </a:prstGeom>
          <a:solidFill>
            <a:srgbClr val="FFFFB7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Yoshikawa Logistics Center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〒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342-0008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埼玉県吉川市旭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7-1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048-993-2000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048-993-2220</a:t>
            </a:r>
          </a:p>
        </p:txBody>
      </p:sp>
      <p:cxnSp>
        <p:nvCxnSpPr>
          <p:cNvPr id="13" name="AutoShape 16"/>
          <p:cNvCxnSpPr>
            <a:cxnSpLocks noChangeShapeType="1"/>
            <a:stCxn id="9" idx="5"/>
            <a:endCxn id="12" idx="1"/>
          </p:cNvCxnSpPr>
          <p:nvPr/>
        </p:nvCxnSpPr>
        <p:spPr bwMode="auto">
          <a:xfrm>
            <a:off x="4818713" y="4189269"/>
            <a:ext cx="1440952" cy="19779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250822" y="3068960"/>
            <a:ext cx="2227263" cy="727689"/>
          </a:xfrm>
          <a:prstGeom prst="rect">
            <a:avLst/>
          </a:prstGeom>
          <a:solidFill>
            <a:srgbClr val="FFFFB7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Osaka Logistics Center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590-0904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大阪府堺市堺区南島町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5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丁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162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072-224-1600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072-224-1601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5" name="AutoShape 19"/>
          <p:cNvCxnSpPr>
            <a:cxnSpLocks noChangeShapeType="1"/>
            <a:stCxn id="14" idx="3"/>
            <a:endCxn id="10" idx="1"/>
          </p:cNvCxnSpPr>
          <p:nvPr/>
        </p:nvCxnSpPr>
        <p:spPr bwMode="auto">
          <a:xfrm>
            <a:off x="2478085" y="3432805"/>
            <a:ext cx="1603254" cy="944870"/>
          </a:xfrm>
          <a:prstGeom prst="straightConnector1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250825" y="4931622"/>
            <a:ext cx="2227263" cy="865187"/>
          </a:xfrm>
          <a:prstGeom prst="rect">
            <a:avLst/>
          </a:prstGeom>
          <a:solidFill>
            <a:srgbClr val="FFFFB7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Kyushu Logistics Center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〒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813-0023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福岡県福岡市東区蒲田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3-9-70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092-663-6222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092-663-6223</a:t>
            </a:r>
          </a:p>
        </p:txBody>
      </p:sp>
      <p:cxnSp>
        <p:nvCxnSpPr>
          <p:cNvPr id="17" name="AutoShape 21"/>
          <p:cNvCxnSpPr>
            <a:cxnSpLocks noChangeShapeType="1"/>
            <a:stCxn id="11" idx="3"/>
            <a:endCxn id="16" idx="3"/>
          </p:cNvCxnSpPr>
          <p:nvPr/>
        </p:nvCxnSpPr>
        <p:spPr bwMode="auto">
          <a:xfrm flipH="1">
            <a:off x="2478088" y="4650571"/>
            <a:ext cx="748961" cy="7136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3778250" y="4365625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9" name="AutoShape 25"/>
          <p:cNvCxnSpPr>
            <a:cxnSpLocks noChangeShapeType="1"/>
            <a:stCxn id="18" idx="1"/>
            <a:endCxn id="26" idx="3"/>
          </p:cNvCxnSpPr>
          <p:nvPr/>
        </p:nvCxnSpPr>
        <p:spPr bwMode="auto">
          <a:xfrm flipH="1" flipV="1">
            <a:off x="2478087" y="4232107"/>
            <a:ext cx="1310625" cy="1439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947660" y="5889466"/>
            <a:ext cx="1968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0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＊　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 logistics centers</a:t>
            </a:r>
          </a:p>
          <a:p>
            <a:pPr eaLnBrk="1" hangingPunct="1"/>
            <a:r>
              <a:rPr lang="ja-JP" altLang="en-US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＊　</a:t>
            </a:r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delivery points</a:t>
            </a:r>
          </a:p>
          <a:p>
            <a:pPr eaLnBrk="1" hangingPunct="1"/>
            <a:r>
              <a:rPr lang="ja-JP" altLang="en-US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＊   </a:t>
            </a:r>
            <a:r>
              <a:rPr lang="en-US" altLang="ja-JP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0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returns center</a:t>
            </a:r>
            <a:endParaRPr lang="ja-JP" altLang="en-US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4752975" y="4016375"/>
            <a:ext cx="71438" cy="714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22" name="AutoShape 16"/>
          <p:cNvCxnSpPr>
            <a:cxnSpLocks noChangeShapeType="1"/>
            <a:stCxn id="21" idx="7"/>
            <a:endCxn id="23" idx="1"/>
          </p:cNvCxnSpPr>
          <p:nvPr/>
        </p:nvCxnSpPr>
        <p:spPr bwMode="auto">
          <a:xfrm flipV="1">
            <a:off x="4813951" y="3615169"/>
            <a:ext cx="1445713" cy="41166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259664" y="3269119"/>
            <a:ext cx="2344783" cy="692099"/>
          </a:xfrm>
          <a:prstGeom prst="rect">
            <a:avLst/>
          </a:prstGeom>
          <a:solidFill>
            <a:srgbClr val="FFFFB7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</a:t>
            </a:r>
            <a:r>
              <a:rPr lang="ja-JP" altLang="en-US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North Kanto Logistics Center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〒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326-0005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栃木県足利市大月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3-3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0284-40-1311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0284-40-1312</a:t>
            </a:r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3203575" y="5013325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25" name="AutoShape 21"/>
          <p:cNvCxnSpPr>
            <a:cxnSpLocks noChangeShapeType="1"/>
            <a:stCxn id="24" idx="3"/>
            <a:endCxn id="27" idx="3"/>
          </p:cNvCxnSpPr>
          <p:nvPr/>
        </p:nvCxnSpPr>
        <p:spPr bwMode="auto">
          <a:xfrm flipH="1">
            <a:off x="2478089" y="5074301"/>
            <a:ext cx="735948" cy="11485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AutoShape 45"/>
          <p:cNvSpPr>
            <a:spLocks noChangeArrowheads="1"/>
          </p:cNvSpPr>
          <p:nvPr/>
        </p:nvSpPr>
        <p:spPr bwMode="auto">
          <a:xfrm>
            <a:off x="250824" y="3861048"/>
            <a:ext cx="2227263" cy="742117"/>
          </a:xfrm>
          <a:prstGeom prst="roundRect">
            <a:avLst>
              <a:gd name="adj" fmla="val 8880"/>
            </a:avLst>
          </a:prstGeom>
          <a:solidFill>
            <a:srgbClr val="FFFFE1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Okayama Delivery Point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〒701-0221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岡山県岡山市南区藤田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227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-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62</a:t>
            </a:r>
            <a:endParaRPr lang="ja-JP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TEL：086-296-0035　</a:t>
            </a: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FAX：086-296-0036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50826" y="5848389"/>
            <a:ext cx="2227263" cy="748963"/>
          </a:xfrm>
          <a:prstGeom prst="roundRect">
            <a:avLst>
              <a:gd name="adj" fmla="val 9870"/>
            </a:avLst>
          </a:prstGeom>
          <a:solidFill>
            <a:srgbClr val="FFFFE1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Kagoshima Delivery Point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〒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891-0115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鹿児島県鹿児島市東開町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5-12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099-263-1130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099-263-1137</a:t>
            </a:r>
          </a:p>
        </p:txBody>
      </p:sp>
      <p:sp>
        <p:nvSpPr>
          <p:cNvPr id="28" name="AutoShape 47"/>
          <p:cNvSpPr>
            <a:spLocks noChangeArrowheads="1"/>
          </p:cNvSpPr>
          <p:nvPr/>
        </p:nvSpPr>
        <p:spPr bwMode="auto">
          <a:xfrm>
            <a:off x="3647567" y="1227790"/>
            <a:ext cx="2210815" cy="735270"/>
          </a:xfrm>
          <a:prstGeom prst="roundRect">
            <a:avLst>
              <a:gd name="adj" fmla="val 7894"/>
            </a:avLst>
          </a:prstGeom>
          <a:solidFill>
            <a:srgbClr val="FFFFE1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Niigata Delivery Point</a:t>
            </a:r>
          </a:p>
          <a:p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959-0501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新潟県新潟市西蒲区井随1758</a:t>
            </a: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TEL：0256-86-1008　</a:t>
            </a: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FAX：0256-86-1006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auto">
          <a:xfrm>
            <a:off x="6270520" y="1744098"/>
            <a:ext cx="2333928" cy="667554"/>
          </a:xfrm>
          <a:prstGeom prst="roundRect">
            <a:avLst>
              <a:gd name="adj" fmla="val 10157"/>
            </a:avLst>
          </a:prstGeom>
          <a:solidFill>
            <a:srgbClr val="FFFFE1"/>
          </a:solidFill>
          <a:ln w="2857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ja-JP" sz="7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●MK Nagano Delivery </a:t>
            </a:r>
            <a:r>
              <a:rPr lang="en-US" altLang="ja-JP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Point </a:t>
            </a:r>
            <a:endParaRPr lang="ja-JP" altLang="en-US" sz="7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〒381-2206</a:t>
            </a:r>
            <a:endParaRPr lang="en-US" altLang="ja-JP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長野県長野市青木島町綱島780-19</a:t>
            </a: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TEL：026-286-5081　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FAX：026-286-5091</a:t>
            </a:r>
            <a:r>
              <a:rPr lang="ja-JP" altLang="en-US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4785879" y="4077072"/>
            <a:ext cx="71437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32" name="AutoShape 51"/>
          <p:cNvCxnSpPr>
            <a:cxnSpLocks noChangeShapeType="1"/>
            <a:stCxn id="31" idx="5"/>
            <a:endCxn id="101" idx="1"/>
          </p:cNvCxnSpPr>
          <p:nvPr/>
        </p:nvCxnSpPr>
        <p:spPr bwMode="auto">
          <a:xfrm>
            <a:off x="4846854" y="4138048"/>
            <a:ext cx="1396364" cy="1168849"/>
          </a:xfrm>
          <a:prstGeom prst="straightConnector1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6"/>
          <p:cNvSpPr>
            <a:spLocks noChangeArrowheads="1"/>
          </p:cNvSpPr>
          <p:nvPr/>
        </p:nvSpPr>
        <p:spPr bwMode="auto">
          <a:xfrm>
            <a:off x="4572000" y="3860800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4500563" y="4005263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35" name="AutoShape 16"/>
          <p:cNvCxnSpPr>
            <a:cxnSpLocks noChangeShapeType="1"/>
            <a:stCxn id="34" idx="6"/>
            <a:endCxn id="29" idx="1"/>
          </p:cNvCxnSpPr>
          <p:nvPr/>
        </p:nvCxnSpPr>
        <p:spPr bwMode="auto">
          <a:xfrm flipV="1">
            <a:off x="4572000" y="2077875"/>
            <a:ext cx="1698520" cy="19631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16"/>
          <p:cNvCxnSpPr>
            <a:cxnSpLocks noChangeShapeType="1"/>
            <a:stCxn id="33" idx="0"/>
            <a:endCxn id="28" idx="2"/>
          </p:cNvCxnSpPr>
          <p:nvPr/>
        </p:nvCxnSpPr>
        <p:spPr bwMode="auto">
          <a:xfrm flipV="1">
            <a:off x="4607719" y="1963060"/>
            <a:ext cx="145256" cy="18977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62"/>
          <p:cNvSpPr txBox="1">
            <a:spLocks noChangeArrowheads="1"/>
          </p:cNvSpPr>
          <p:nvPr/>
        </p:nvSpPr>
        <p:spPr bwMode="auto">
          <a:xfrm>
            <a:off x="85594" y="4725144"/>
            <a:ext cx="8787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◆Kyushu Area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5593" y="2076817"/>
            <a:ext cx="107112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◆West Japan Area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9" name="Text Box 65"/>
          <p:cNvSpPr txBox="1">
            <a:spLocks noChangeArrowheads="1"/>
          </p:cNvSpPr>
          <p:nvPr/>
        </p:nvSpPr>
        <p:spPr bwMode="auto">
          <a:xfrm>
            <a:off x="3503394" y="980726"/>
            <a:ext cx="11063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◆North Kanto </a:t>
            </a:r>
            <a:r>
              <a:rPr lang="en-US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</a:t>
            </a:r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rea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0" name="Text Box 66"/>
          <p:cNvSpPr txBox="1">
            <a:spLocks noChangeArrowheads="1"/>
          </p:cNvSpPr>
          <p:nvPr/>
        </p:nvSpPr>
        <p:spPr bwMode="auto">
          <a:xfrm>
            <a:off x="5918867" y="4725144"/>
            <a:ext cx="80502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◆Kanto Area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4951413" y="3230563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AutoShape 49"/>
          <p:cNvSpPr>
            <a:spLocks noChangeArrowheads="1"/>
          </p:cNvSpPr>
          <p:nvPr/>
        </p:nvSpPr>
        <p:spPr bwMode="auto">
          <a:xfrm>
            <a:off x="6258868" y="1033254"/>
            <a:ext cx="2345579" cy="667554"/>
          </a:xfrm>
          <a:prstGeom prst="roundRect">
            <a:avLst>
              <a:gd name="adj" fmla="val 10157"/>
            </a:avLst>
          </a:prstGeom>
          <a:solidFill>
            <a:srgbClr val="FFFFE1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ja-JP" sz="7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</a:t>
            </a:r>
            <a:r>
              <a:rPr lang="ja-JP" altLang="en-US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7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Morioka Delivery </a:t>
            </a:r>
            <a:r>
              <a:rPr lang="en-US" altLang="ja-JP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Point</a:t>
            </a:r>
            <a:endParaRPr lang="ja-JP" altLang="en-US" sz="7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en-US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028-331</a:t>
            </a: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lang="ja-JP" altLang="en-US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岩手県紫波郡紫波町犬渕字南谷地</a:t>
            </a:r>
            <a:r>
              <a:rPr lang="en-US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32-3</a:t>
            </a:r>
            <a:endParaRPr lang="ja-JP" altLang="ja-JP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TEL：</a:t>
            </a:r>
            <a:r>
              <a:rPr lang="en-US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019-672-1000</a:t>
            </a: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FAX：</a:t>
            </a:r>
            <a:r>
              <a:rPr lang="en-US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019-672-1001</a:t>
            </a:r>
          </a:p>
        </p:txBody>
      </p:sp>
      <p:cxnSp>
        <p:nvCxnSpPr>
          <p:cNvPr id="43" name="AutoShape 19"/>
          <p:cNvCxnSpPr>
            <a:cxnSpLocks noChangeShapeType="1"/>
            <a:stCxn id="42" idx="1"/>
            <a:endCxn id="41" idx="1"/>
          </p:cNvCxnSpPr>
          <p:nvPr/>
        </p:nvCxnSpPr>
        <p:spPr bwMode="auto">
          <a:xfrm flipH="1">
            <a:off x="4961875" y="1367031"/>
            <a:ext cx="1296993" cy="18739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48"/>
          <p:cNvSpPr>
            <a:spLocks noChangeArrowheads="1"/>
          </p:cNvSpPr>
          <p:nvPr/>
        </p:nvSpPr>
        <p:spPr bwMode="auto">
          <a:xfrm>
            <a:off x="6259666" y="2506022"/>
            <a:ext cx="2344782" cy="667554"/>
          </a:xfrm>
          <a:prstGeom prst="roundRect">
            <a:avLst>
              <a:gd name="adj" fmla="val 10157"/>
            </a:avLst>
          </a:prstGeom>
          <a:solidFill>
            <a:srgbClr val="FFFFE1"/>
          </a:solidFill>
          <a:ln w="2857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ja-JP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●MK</a:t>
            </a:r>
            <a:r>
              <a:rPr lang="ja-JP" altLang="en-US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7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Sendai Delivery </a:t>
            </a:r>
            <a:r>
              <a:rPr lang="en-US" altLang="ja-JP" sz="7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Point</a:t>
            </a:r>
            <a:endParaRPr lang="ja-JP" altLang="en-US" sz="700" dirty="0" smtClean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985-0833 </a:t>
            </a:r>
            <a:endParaRPr lang="en-US" altLang="ja-JP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lang="zh-TW" altLang="en-US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宮城県</a:t>
            </a:r>
            <a:r>
              <a:rPr lang="ja-JP" altLang="en-US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多賀城</a:t>
            </a:r>
            <a:r>
              <a:rPr lang="zh-TW" altLang="en-US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市</a:t>
            </a:r>
            <a:r>
              <a:rPr lang="ja-JP" altLang="en-US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栄</a:t>
            </a:r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2-1-1</a:t>
            </a:r>
            <a:r>
              <a:rPr lang="ja-JP" altLang="en-US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プロロジパーク多賀城</a:t>
            </a:r>
            <a:endParaRPr lang="ja-JP" altLang="ja-JP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TEL：</a:t>
            </a:r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022-361-1170</a:t>
            </a:r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FAX：</a:t>
            </a:r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022-361-1171</a:t>
            </a:r>
            <a:r>
              <a:rPr lang="ja-JP" altLang="en-US" sz="7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auto">
          <a:xfrm>
            <a:off x="4891088" y="3598863"/>
            <a:ext cx="71437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46" name="AutoShape 16"/>
          <p:cNvCxnSpPr>
            <a:cxnSpLocks noChangeShapeType="1"/>
            <a:stCxn id="45" idx="6"/>
            <a:endCxn id="44" idx="1"/>
          </p:cNvCxnSpPr>
          <p:nvPr/>
        </p:nvCxnSpPr>
        <p:spPr bwMode="auto">
          <a:xfrm flipV="1">
            <a:off x="4962525" y="2839799"/>
            <a:ext cx="1297141" cy="79478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Oval 7"/>
          <p:cNvSpPr>
            <a:spLocks noChangeArrowheads="1"/>
          </p:cNvSpPr>
          <p:nvPr/>
        </p:nvSpPr>
        <p:spPr bwMode="auto">
          <a:xfrm>
            <a:off x="3509773" y="6276816"/>
            <a:ext cx="71438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3512016" y="6137824"/>
            <a:ext cx="71437" cy="714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0" name="Rectangle 14"/>
          <p:cNvSpPr>
            <a:spLocks noChangeArrowheads="1"/>
          </p:cNvSpPr>
          <p:nvPr/>
        </p:nvSpPr>
        <p:spPr bwMode="auto">
          <a:xfrm>
            <a:off x="6259666" y="4033045"/>
            <a:ext cx="2344781" cy="697073"/>
          </a:xfrm>
          <a:prstGeom prst="rect">
            <a:avLst/>
          </a:prstGeom>
          <a:solidFill>
            <a:srgbClr val="CCFFCC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800" b="1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b="1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</a:t>
            </a:r>
            <a:r>
              <a:rPr lang="en-US" altLang="ja-JP" sz="800" b="1" dirty="0" err="1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Oyama</a:t>
            </a:r>
            <a:r>
              <a:rPr lang="en-US" altLang="ja-JP" sz="800" b="1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Returns Center</a:t>
            </a:r>
            <a:endParaRPr lang="ja-JP" altLang="en-US" sz="800" b="1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342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－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0804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 栃木県小山市萱橋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1260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－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13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0285-39-1101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0285-49-3911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1" name="Oval 7"/>
          <p:cNvSpPr>
            <a:spLocks noChangeArrowheads="1"/>
          </p:cNvSpPr>
          <p:nvPr/>
        </p:nvSpPr>
        <p:spPr bwMode="auto">
          <a:xfrm>
            <a:off x="4829175" y="400367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52" name="AutoShape 19"/>
          <p:cNvCxnSpPr>
            <a:cxnSpLocks noChangeShapeType="1"/>
            <a:stCxn id="50" idx="1"/>
            <a:endCxn id="51" idx="6"/>
          </p:cNvCxnSpPr>
          <p:nvPr/>
        </p:nvCxnSpPr>
        <p:spPr bwMode="auto">
          <a:xfrm flipH="1" flipV="1">
            <a:off x="4900613" y="4039394"/>
            <a:ext cx="1359053" cy="342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3" name="Oval 7"/>
          <p:cNvSpPr>
            <a:spLocks noChangeArrowheads="1"/>
          </p:cNvSpPr>
          <p:nvPr/>
        </p:nvSpPr>
        <p:spPr bwMode="auto">
          <a:xfrm>
            <a:off x="3515655" y="641986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6" name="Oval 23"/>
          <p:cNvSpPr>
            <a:spLocks noChangeArrowheads="1"/>
          </p:cNvSpPr>
          <p:nvPr/>
        </p:nvSpPr>
        <p:spPr bwMode="auto">
          <a:xfrm>
            <a:off x="4284538" y="4280694"/>
            <a:ext cx="71438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5" name="AutoShape 45"/>
          <p:cNvSpPr>
            <a:spLocks noChangeArrowheads="1"/>
          </p:cNvSpPr>
          <p:nvPr/>
        </p:nvSpPr>
        <p:spPr bwMode="auto">
          <a:xfrm>
            <a:off x="250823" y="2254835"/>
            <a:ext cx="2227266" cy="742117"/>
          </a:xfrm>
          <a:prstGeom prst="roundRect">
            <a:avLst>
              <a:gd name="adj" fmla="val 8880"/>
            </a:avLst>
          </a:prstGeom>
          <a:solidFill>
            <a:srgbClr val="FFFFE1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Komaki Delivery Point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485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-0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08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lang="zh-TW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愛知県小牧市村中</a:t>
            </a:r>
            <a:r>
              <a:rPr lang="en-US" altLang="zh-TW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1275-1</a:t>
            </a: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0568-54-2435</a:t>
            </a:r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FAX</a:t>
            </a:r>
            <a:r>
              <a:rPr lang="ja-JP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0568-54-2436</a:t>
            </a: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6" name="Oval 7"/>
          <p:cNvSpPr>
            <a:spLocks noChangeArrowheads="1"/>
          </p:cNvSpPr>
          <p:nvPr/>
        </p:nvSpPr>
        <p:spPr bwMode="auto">
          <a:xfrm>
            <a:off x="4679726" y="4184136"/>
            <a:ext cx="71437" cy="714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5" name="角丸四角形 94"/>
          <p:cNvSpPr/>
          <p:nvPr/>
        </p:nvSpPr>
        <p:spPr bwMode="auto">
          <a:xfrm>
            <a:off x="89738" y="1001048"/>
            <a:ext cx="2466040" cy="1008111"/>
          </a:xfrm>
          <a:prstGeom prst="roundRect">
            <a:avLst>
              <a:gd name="adj" fmla="val 142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0" name="Rectangle 14"/>
          <p:cNvSpPr>
            <a:spLocks noChangeArrowheads="1"/>
          </p:cNvSpPr>
          <p:nvPr/>
        </p:nvSpPr>
        <p:spPr bwMode="auto">
          <a:xfrm>
            <a:off x="250830" y="1166272"/>
            <a:ext cx="2227259" cy="803755"/>
          </a:xfrm>
          <a:prstGeom prst="rect">
            <a:avLst/>
          </a:prstGeom>
          <a:solidFill>
            <a:srgbClr val="FFFFB7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Kanagawa Logistics Center</a:t>
            </a:r>
            <a:endParaRPr lang="ja-JP" altLang="en-US" sz="800" dirty="0">
              <a:solidFill>
                <a:srgbClr val="0033C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〒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342-0008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神奈川県相模原市中央区田名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3700-3</a:t>
            </a: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042-785-2680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042-785-2670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8" name="Text Box 63"/>
          <p:cNvSpPr txBox="1">
            <a:spLocks noChangeArrowheads="1"/>
          </p:cNvSpPr>
          <p:nvPr/>
        </p:nvSpPr>
        <p:spPr bwMode="auto">
          <a:xfrm>
            <a:off x="89738" y="996697"/>
            <a:ext cx="111440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7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◆South Kanto Area</a:t>
            </a:r>
            <a:endParaRPr lang="ja-JP" altLang="en-US" sz="7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00" name="直線コネクタ 99"/>
          <p:cNvCxnSpPr>
            <a:stCxn id="90" idx="3"/>
            <a:endCxn id="86" idx="3"/>
          </p:cNvCxnSpPr>
          <p:nvPr/>
        </p:nvCxnSpPr>
        <p:spPr bwMode="auto">
          <a:xfrm>
            <a:off x="2478089" y="1568150"/>
            <a:ext cx="2212099" cy="26769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AutoShape 46"/>
          <p:cNvSpPr>
            <a:spLocks noChangeArrowheads="1"/>
          </p:cNvSpPr>
          <p:nvPr/>
        </p:nvSpPr>
        <p:spPr bwMode="auto">
          <a:xfrm>
            <a:off x="6243218" y="4932415"/>
            <a:ext cx="2361229" cy="748963"/>
          </a:xfrm>
          <a:prstGeom prst="roundRect">
            <a:avLst>
              <a:gd name="adj" fmla="val 987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altLang="ja-JP" sz="800" dirty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</a:t>
            </a:r>
            <a:r>
              <a:rPr lang="en-US" altLang="ja-JP" sz="800" dirty="0" smtClean="0">
                <a:solidFill>
                  <a:srgbClr val="0033C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MK Noda Center</a:t>
            </a:r>
            <a:endParaRPr lang="ja-JP" altLang="en-US" sz="800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〒</a:t>
            </a:r>
            <a:r>
              <a:rPr lang="en-US" altLang="ja-JP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270-0239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千葉県野田市泉二丁目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TEL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/>
              <a:t>04-7157-0745</a:t>
            </a:r>
            <a:endParaRPr lang="ja-JP" altLang="ja-JP" sz="800" dirty="0"/>
          </a:p>
          <a:p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</a:t>
            </a:r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FAX</a:t>
            </a:r>
            <a:r>
              <a:rPr lang="ja-JP" altLang="en-US" sz="8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800" dirty="0" smtClean="0"/>
              <a:t>04-7157-0746</a:t>
            </a:r>
            <a:endParaRPr lang="ja-JP" altLang="ja-JP" sz="800" dirty="0"/>
          </a:p>
        </p:txBody>
      </p:sp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3022657" y="5355763"/>
            <a:ext cx="2699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  6 Logistics Centers</a:t>
            </a:r>
            <a:r>
              <a:rPr lang="ja-JP" altLang="en-US" sz="1600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lang="en-US" altLang="ja-JP" sz="1600" dirty="0" smtClean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/>
            <a:r>
              <a:rPr lang="ja-JP" altLang="en-US" sz="1600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　</a:t>
            </a:r>
            <a:r>
              <a:rPr lang="en-US" altLang="ja-JP" sz="1600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8 Delivery Point</a:t>
            </a:r>
            <a:r>
              <a:rPr lang="en-US" altLang="ja-JP" sz="1600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s</a:t>
            </a:r>
            <a:r>
              <a:rPr lang="ja-JP" altLang="en-US" sz="1600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endParaRPr lang="ja-JP" altLang="en-US" sz="1600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62" name="AutoShape 19"/>
          <p:cNvCxnSpPr>
            <a:cxnSpLocks noChangeShapeType="1"/>
            <a:endCxn id="56" idx="1"/>
          </p:cNvCxnSpPr>
          <p:nvPr/>
        </p:nvCxnSpPr>
        <p:spPr bwMode="auto">
          <a:xfrm>
            <a:off x="2483768" y="2780928"/>
            <a:ext cx="1811232" cy="151022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テキスト ボックス 62"/>
          <p:cNvSpPr txBox="1"/>
          <p:nvPr/>
        </p:nvSpPr>
        <p:spPr>
          <a:xfrm>
            <a:off x="8676456" y="645333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-3-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3525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531251" y="6525344"/>
            <a:ext cx="377027" cy="246221"/>
          </a:xfrm>
        </p:spPr>
        <p:txBody>
          <a:bodyPr/>
          <a:lstStyle/>
          <a:p>
            <a:r>
              <a:rPr kumimoji="1" lang="en-US" altLang="ja-JP" dirty="0" smtClean="0"/>
              <a:t>-4-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5516" y="311492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Each Floor </a:t>
            </a:r>
            <a:r>
              <a:rPr kumimoji="1"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68482"/>
              </p:ext>
            </p:extLst>
          </p:nvPr>
        </p:nvGraphicFramePr>
        <p:xfrm>
          <a:off x="179512" y="3428922"/>
          <a:ext cx="2880320" cy="2814033"/>
        </p:xfrm>
        <a:graphic>
          <a:graphicData uri="http://schemas.openxmlformats.org/drawingml/2006/table">
            <a:tbl>
              <a:tblPr/>
              <a:tblGrid>
                <a:gridCol w="648072"/>
                <a:gridCol w="2232248"/>
              </a:tblGrid>
              <a:tr h="1189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Floor</a:t>
                      </a:r>
                      <a:endParaRPr lang="ja-JP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01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4F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Distribution Center</a:t>
                      </a:r>
                    </a:p>
                    <a:p>
                      <a:pPr algn="l" rtl="0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(Inventory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and Shipment</a:t>
                      </a:r>
                      <a:r>
                        <a:rPr lang="en-US" altLang="ja-JP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790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Transfer Center (DAS)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67643"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Total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Number Returns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E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Commerce</a:t>
                      </a:r>
                      <a:endParaRPr lang="ja-JP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790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Receiving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goods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(DC)</a:t>
                      </a:r>
                      <a:b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Case Shipment (DC)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7907"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Receiving goods (</a:t>
                      </a:r>
                      <a:r>
                        <a:rPr lang="en-US" altLang="ja-JP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TCⅠ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7907">
                <a:tc vMerge="1">
                  <a:txBody>
                    <a:bodyPr/>
                    <a:lstStyle/>
                    <a:p>
                      <a:pPr algn="ctr" rtl="0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Shipment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of goods (</a:t>
                      </a:r>
                      <a:r>
                        <a:rPr lang="en-US" altLang="ja-JP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TCⅠ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 </a:t>
                      </a:r>
                    </a:p>
                    <a:p>
                      <a:pPr algn="l" rtl="0" fontAlgn="ctr"/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Receiving goods (</a:t>
                      </a:r>
                      <a:r>
                        <a:rPr lang="en-US" altLang="ja-JP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TCⅡ</a:t>
                      </a:r>
                      <a:r>
                        <a:rPr lang="ja-JP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79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Sorting by stores (</a:t>
                      </a:r>
                      <a:r>
                        <a:rPr lang="en-US" altLang="ja-JP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TCⅡ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30304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ja-JP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Stores of </a:t>
                      </a:r>
                      <a:r>
                        <a:rPr lang="en-US" altLang="ja-JP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MatsumotoKiyoshi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3" name="正方形/長方形 22"/>
          <p:cNvSpPr/>
          <p:nvPr/>
        </p:nvSpPr>
        <p:spPr>
          <a:xfrm>
            <a:off x="261462" y="26979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1.2</a:t>
            </a:r>
            <a:r>
              <a:rPr lang="ja-JP" altLang="en-US" sz="2400" b="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．</a:t>
            </a:r>
            <a:r>
              <a:rPr lang="en-US" altLang="ja-JP" sz="2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Background of 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Establishment </a:t>
            </a:r>
            <a:endParaRPr lang="ja-JP" altLang="en-US" sz="2400" b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0983" y="980728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Shiga Center was established as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</a:t>
            </a:r>
            <a:r>
              <a:rPr lang="en-US" altLang="ja-JP" sz="1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main logistics center of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western</a:t>
            </a:r>
            <a:r>
              <a:rPr lang="en-US" altLang="ja-JP" sz="1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Japan in April 2003. With increases in stores and shipment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during</a:t>
            </a:r>
            <a:r>
              <a:rPr lang="en-US" altLang="ja-JP" sz="1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the past 14 years,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hree delivery points (Okayama, Hokuriku,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omaki )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sequentially opened to provide efficient delivery and deal with increased inventory.</a:t>
            </a: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In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Nov 2016,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center relocated from Shiga to Osaka in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order to reconstruct strategic logistics networks  and  deal with Omni-channel,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meanwhile to be closer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 metropolitan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areas.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6588224" y="3168475"/>
            <a:ext cx="2431884" cy="3074479"/>
          </a:xfrm>
          <a:prstGeom prst="roundRect">
            <a:avLst/>
          </a:prstGeom>
          <a:solidFill>
            <a:srgbClr val="FFFF00">
              <a:alpha val="1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1" lang="ja-JP" altLang="en-US" sz="2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3292244" y="3169467"/>
            <a:ext cx="2431884" cy="3074479"/>
          </a:xfrm>
          <a:prstGeom prst="roundRect">
            <a:avLst/>
          </a:prstGeom>
          <a:solidFill>
            <a:srgbClr val="FFFF00">
              <a:alpha val="1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1" lang="ja-JP" altLang="en-US" sz="2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413487" y="3509758"/>
            <a:ext cx="2189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Locatio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：滋賀県近江八幡市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Space Capacity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23,140</a:t>
            </a: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No. of Companies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</a:t>
            </a: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No. of Stores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812</a:t>
            </a: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cost of goods passed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 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4.3 billion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yen/month</a:t>
            </a: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Piece of goods passed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        13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million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pcs/month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806263" y="3185616"/>
            <a:ext cx="1403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u="sng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Shiga Center</a:t>
            </a:r>
            <a:endParaRPr lang="ja-JP" altLang="en-US" sz="1400" b="1" u="sng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076595" y="3214244"/>
            <a:ext cx="145514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400" b="1" u="sng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Osaka Center</a:t>
            </a:r>
            <a:endParaRPr lang="ja-JP" altLang="en-US" sz="1400" b="1" u="sng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717320" y="3575918"/>
            <a:ext cx="2173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Location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：大阪府堺市堺区南島町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Space Capacity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30,740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㎡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No. of Companies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</a:t>
            </a: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No. of Stores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1,000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cost of goods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passed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           6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billion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yen/month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Piece of goods passed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          20 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million 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pcs/month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 cstate="print"/>
          <a:srcRect t="27017" b="18369"/>
          <a:stretch/>
        </p:blipFill>
        <p:spPr>
          <a:xfrm>
            <a:off x="3363831" y="4927267"/>
            <a:ext cx="2288711" cy="12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右矢印 29"/>
          <p:cNvSpPr/>
          <p:nvPr/>
        </p:nvSpPr>
        <p:spPr bwMode="auto">
          <a:xfrm>
            <a:off x="5598091" y="3717032"/>
            <a:ext cx="1062141" cy="1596199"/>
          </a:xfrm>
          <a:prstGeom prst="rightArrow">
            <a:avLst>
              <a:gd name="adj1" fmla="val 44384"/>
              <a:gd name="adj2" fmla="val 47764"/>
            </a:avLst>
          </a:prstGeom>
          <a:solidFill>
            <a:srgbClr val="FFC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kumimoji="1" lang="ja-JP" altLang="en-US" sz="1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364088" y="4194275"/>
            <a:ext cx="1470276" cy="646331"/>
          </a:xfrm>
          <a:prstGeom prst="rect">
            <a:avLst/>
          </a:prstGeom>
          <a:noFill/>
          <a:ln w="28575" cmpd="dbl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of Shipment</a:t>
            </a:r>
          </a:p>
          <a:p>
            <a:pPr algn="ctr"/>
            <a:r>
              <a:rPr lang="ja-JP" altLang="en-US" sz="9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１５０％</a:t>
            </a:r>
            <a:endParaRPr lang="en-US" altLang="ja-JP" sz="9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en-US" altLang="ja-JP" sz="9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of Inventory</a:t>
            </a:r>
            <a:endParaRPr lang="ja-JP" altLang="en-US" sz="9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9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１３０％</a:t>
            </a:r>
            <a:endParaRPr lang="en-US" altLang="ja-JP" sz="9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/>
          <a:stretch/>
        </p:blipFill>
        <p:spPr>
          <a:xfrm>
            <a:off x="6741300" y="4904966"/>
            <a:ext cx="2125732" cy="125813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6492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/>
          <p:cNvSpPr/>
          <p:nvPr/>
        </p:nvSpPr>
        <p:spPr>
          <a:xfrm>
            <a:off x="251520" y="26064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1.3</a:t>
            </a:r>
            <a:r>
              <a:rPr lang="ja-JP" altLang="en-US" sz="2400" dirty="0" err="1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Concept of MK Osaka Center</a:t>
            </a:r>
            <a:r>
              <a:rPr lang="ja-JP" altLang="en-US" sz="2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</a:t>
            </a:r>
            <a:endParaRPr lang="ja-JP" altLang="en-US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76027" y="1482630"/>
            <a:ext cx="84926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“Life Cycle Logistics” of MK </a:t>
            </a:r>
            <a:r>
              <a:rPr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Kanagawa Center 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has further been evolved 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deal with both real stores and online stores.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 dirty="0" smtClean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Advanced Integrated Logistics from receiving goods to disposal of returned goods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・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Osaka </a:t>
            </a:r>
            <a:r>
              <a:rPr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enter not only has functions of usual physical distribution, but also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has functions of procurement and reverse logistics.</a:t>
            </a:r>
            <a:endParaRPr lang="en-US" altLang="ja-JP" sz="16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※LCL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Life Cycle Logistics) includes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procurement, </a:t>
            </a:r>
          </a:p>
          <a:p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arrival/ receipt of goods, inventory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, shipment, </a:t>
            </a:r>
          </a:p>
          <a:p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delivery to stores, returns, recycles, disposal and reuse.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endParaRPr lang="en-US" altLang="ja-JP" sz="1600" dirty="0" smtClean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 dirty="0" smtClean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16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467544" y="836712"/>
            <a:ext cx="6192688" cy="57606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Evolution </a:t>
            </a:r>
            <a:r>
              <a:rPr kumimoji="0" lang="en-US" altLang="ja-JP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 Advanced </a:t>
            </a:r>
            <a:r>
              <a:rPr kumimoji="0" lang="en-US" altLang="ja-JP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</a:t>
            </a:r>
            <a:r>
              <a:rPr kumimoji="0" lang="en-US" altLang="ja-JP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ntegrated Logistics</a:t>
            </a:r>
          </a:p>
          <a:p>
            <a:pPr lvl="0" algn="ctr">
              <a:defRPr/>
            </a:pPr>
            <a:r>
              <a:rPr kumimoji="0" lang="en-US" altLang="ja-JP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“Life Cycle Logistics”</a:t>
            </a:r>
            <a:endParaRPr kumimoji="0" lang="ja-JP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179512" y="4588674"/>
            <a:ext cx="513929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“Life Cycle logistics”</a:t>
            </a:r>
          </a:p>
          <a:p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Usual Physical Distribution: deliver goods to stores.</a:t>
            </a:r>
            <a:endParaRPr lang="en-US" altLang="ja-JP" sz="12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Total management from 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physical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procurement to inventory,</a:t>
            </a:r>
          </a:p>
          <a:p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shipment, delivery 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to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stores.</a:t>
            </a:r>
          </a:p>
          <a:p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Evolution of delivering goods classified by categories </a:t>
            </a:r>
          </a:p>
          <a:p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(combined shipping of DC/TC goods).</a:t>
            </a:r>
          </a:p>
          <a:p>
            <a:endParaRPr lang="en-US" altLang="ja-JP" sz="12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Reverse 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logistics: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collect and assort 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returned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goods.</a:t>
            </a:r>
          </a:p>
          <a:p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r>
              <a:rPr lang="ja-JP" altLang="en-US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Reduction of store burden by total quantity </a:t>
            </a:r>
            <a:r>
              <a:rPr lang="en-US" altLang="ja-JP" sz="12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returns.</a:t>
            </a:r>
            <a:endParaRPr lang="ja-JP" altLang="en-US" sz="12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2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531251" y="6525344"/>
            <a:ext cx="377027" cy="246221"/>
          </a:xfrm>
        </p:spPr>
        <p:txBody>
          <a:bodyPr/>
          <a:lstStyle/>
          <a:p>
            <a:r>
              <a:rPr kumimoji="1" lang="en-US" altLang="ja-JP" dirty="0" smtClean="0"/>
              <a:t>-5-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66" y="3068960"/>
            <a:ext cx="3898812" cy="31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25" y="3930434"/>
            <a:ext cx="3084670" cy="23135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531251" y="6525344"/>
            <a:ext cx="377027" cy="246221"/>
          </a:xfrm>
        </p:spPr>
        <p:txBody>
          <a:bodyPr/>
          <a:lstStyle/>
          <a:p>
            <a:r>
              <a:rPr kumimoji="1" lang="en-US" altLang="ja-JP" dirty="0" smtClean="0"/>
              <a:t>-6-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51520" y="26064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1.4</a:t>
            </a:r>
            <a:r>
              <a:rPr lang="ja-JP" altLang="en-US" sz="2400" dirty="0" err="1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Concept 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 MK Osaka </a:t>
            </a:r>
            <a:r>
              <a:rPr lang="en-US" altLang="ja-JP" sz="2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Center</a:t>
            </a:r>
            <a:r>
              <a:rPr lang="ja-JP" altLang="en-US" sz="2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</a:t>
            </a:r>
            <a:endParaRPr lang="ja-JP" altLang="en-US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200823" y="1340767"/>
            <a:ext cx="5400601" cy="112131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【Center </a:t>
            </a:r>
            <a:r>
              <a:rPr lang="en-US" altLang="ja-JP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esigned</a:t>
            </a:r>
            <a:r>
              <a:rPr kumimoji="1" lang="en-US" altLang="ja-JP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for MK 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</a:t>
            </a:r>
            <a:r>
              <a:rPr kumimoji="1" lang="en-US" altLang="ja-JP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xclusive </a:t>
            </a:r>
            <a:r>
              <a:rPr lang="en-US" altLang="ja-JP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Osaka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enter has been designed for efficient operation.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For example, there are no walls inside building so material handling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</a:t>
            </a:r>
            <a:r>
              <a:rPr lang="en-US" altLang="ja-JP" sz="12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quipments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can be installed as desired.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00823" y="3284984"/>
            <a:ext cx="5216298" cy="259228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【Custom-made</a:t>
            </a:r>
            <a:r>
              <a:rPr kumimoji="1" lang="en-US" altLang="ja-JP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System】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Combining systems installed at other MK centers, new system</a:t>
            </a:r>
          </a:p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has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been customized to the characteristics of MK Osaka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Center.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</a:t>
            </a:r>
            <a:r>
              <a:rPr kumimoji="1" lang="en-US" altLang="ja-JP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addition, 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new </a:t>
            </a:r>
            <a:r>
              <a:rPr lang="en-US" altLang="ja-JP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devices have been introduced to 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improve </a:t>
            </a:r>
            <a:r>
              <a:rPr lang="en-US" altLang="ja-JP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efficiency, </a:t>
            </a:r>
            <a:r>
              <a:rPr kumimoji="1" lang="en-US" altLang="ja-JP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such as sorters for receiving goods, multi-tiered picking cart, etc. </a:t>
            </a:r>
          </a:p>
          <a:p>
            <a:endParaRPr kumimoji="1" lang="en-US" altLang="ja-JP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When</a:t>
            </a:r>
            <a:r>
              <a:rPr kumimoji="1" lang="en-US" altLang="ja-JP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designing system, many meetings had been held 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</a:t>
            </a:r>
            <a:r>
              <a:rPr lang="en-US" altLang="ja-JP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ith system vender to determine specifications in details to construct system suitable for field operation.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24" y="1297339"/>
            <a:ext cx="3105982" cy="232948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95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51520" y="260648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1.5</a:t>
            </a:r>
            <a:r>
              <a:rPr lang="ja-JP" altLang="en-US" sz="24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．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Delivery Area of MK Osaka Center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45"/>
          <p:cNvSpPr txBox="1">
            <a:spLocks noChangeArrowheads="1"/>
          </p:cNvSpPr>
          <p:nvPr/>
        </p:nvSpPr>
        <p:spPr bwMode="auto">
          <a:xfrm>
            <a:off x="506226" y="1124744"/>
            <a:ext cx="77381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・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Delivery to 491 stores in 4 areas in Western Japan.</a:t>
            </a:r>
          </a:p>
          <a:p>
            <a:r>
              <a:rPr lang="ja-JP" altLang="en-US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・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Clients</a:t>
            </a:r>
            <a:r>
              <a:rPr lang="ja-JP" altLang="en-US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：</a:t>
            </a:r>
            <a:r>
              <a:rPr lang="en-US" altLang="ja-JP" sz="1400" dirty="0" err="1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Matsumotokiyoshi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 Holdings and 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its franchise 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stores.</a:t>
            </a:r>
          </a:p>
        </p:txBody>
      </p:sp>
      <p:sp>
        <p:nvSpPr>
          <p:cNvPr id="6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531251" y="6525344"/>
            <a:ext cx="377026" cy="246221"/>
          </a:xfrm>
        </p:spPr>
        <p:txBody>
          <a:bodyPr/>
          <a:lstStyle/>
          <a:p>
            <a:r>
              <a:rPr kumimoji="1" lang="en-US" altLang="ja-JP" dirty="0" smtClean="0"/>
              <a:t>-7-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b="21273"/>
          <a:stretch/>
        </p:blipFill>
        <p:spPr>
          <a:xfrm>
            <a:off x="1223628" y="1710390"/>
            <a:ext cx="4968552" cy="3842846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 bwMode="auto">
          <a:xfrm>
            <a:off x="1043608" y="5733256"/>
            <a:ext cx="5472608" cy="50405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ja-JP" altLang="en-US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①</a:t>
            </a:r>
            <a:r>
              <a:rPr lang="en-US" altLang="ja-JP" sz="105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K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ansai area</a:t>
            </a:r>
            <a:r>
              <a:rPr lang="ja-JP" altLang="en-US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（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yellow circle</a:t>
            </a:r>
            <a:r>
              <a:rPr lang="ja-JP" altLang="en-US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）：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delivery to stores directly from MK Osaka  Center.</a:t>
            </a:r>
          </a:p>
          <a:p>
            <a:r>
              <a:rPr lang="ja-JP" altLang="en-US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②～④　</a:t>
            </a:r>
            <a:r>
              <a:rPr lang="en-US" altLang="ja-JP" sz="105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O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ther areas</a:t>
            </a:r>
            <a:r>
              <a:rPr lang="ja-JP" altLang="en-US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（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white circle</a:t>
            </a:r>
            <a:r>
              <a:rPr lang="ja-JP" altLang="en-US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）：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delivery to stores from </a:t>
            </a:r>
            <a:r>
              <a:rPr lang="en-US" altLang="ja-JP" sz="105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D</a:t>
            </a:r>
            <a:r>
              <a:rPr lang="en-US" altLang="ja-JP" sz="105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elivery Points.</a:t>
            </a:r>
            <a:endParaRPr lang="en-US" altLang="ja-JP" sz="105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  <a:p>
            <a:endParaRPr kumimoji="1" lang="ja-JP" alt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1691680" y="2420888"/>
            <a:ext cx="1080120" cy="7957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②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【</a:t>
            </a:r>
            <a:r>
              <a:rPr lang="en-US" altLang="ja-JP" sz="800" dirty="0" err="1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Chushikoku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    area】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4 companies</a:t>
            </a:r>
            <a:endParaRPr lang="en-US" altLang="ja-JP" sz="8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129 stores</a:t>
            </a:r>
            <a:endParaRPr lang="en-US" altLang="ja-JP" sz="8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(26.3%)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800" dirty="0" smtClean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2831213" y="2640578"/>
            <a:ext cx="10801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④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【</a:t>
            </a:r>
            <a:r>
              <a:rPr lang="en-US" altLang="ja-JP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H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okuriku area】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3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 companies</a:t>
            </a:r>
            <a:endParaRPr lang="en-US" altLang="ja-JP" sz="8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  <a:p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88 stores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(17.9%)</a:t>
            </a:r>
          </a:p>
        </p:txBody>
      </p:sp>
      <p:sp>
        <p:nvSpPr>
          <p:cNvPr id="10" name="正方形/長方形 9"/>
          <p:cNvSpPr/>
          <p:nvPr/>
        </p:nvSpPr>
        <p:spPr bwMode="auto">
          <a:xfrm>
            <a:off x="4407692" y="4653136"/>
            <a:ext cx="10801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③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【</a:t>
            </a:r>
            <a:r>
              <a:rPr lang="en-US" altLang="ja-JP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T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okai area】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7 companies</a:t>
            </a:r>
            <a:endParaRPr lang="en-US" altLang="ja-JP" sz="8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  <a:p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96 stores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(19.5%)</a:t>
            </a: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2483768" y="4846966"/>
            <a:ext cx="1296144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③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【</a:t>
            </a:r>
            <a:r>
              <a:rPr lang="en-US" altLang="ja-JP" sz="8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K</a:t>
            </a: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ansai area】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8 companies</a:t>
            </a:r>
            <a:endParaRPr lang="en-US" altLang="ja-JP" sz="8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  <a:p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178 stores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(36.6%)</a:t>
            </a:r>
          </a:p>
        </p:txBody>
      </p:sp>
    </p:spTree>
    <p:extLst>
      <p:ext uri="{BB962C8B-B14F-4D97-AF65-F5344CB8AC3E}">
        <p14:creationId xmlns:p14="http://schemas.microsoft.com/office/powerpoint/2010/main" val="12515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26064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2400" b="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．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Location of MK Osaka Center</a:t>
            </a:r>
            <a:endParaRPr lang="ja-JP" altLang="en-US" sz="2400" b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6" y="2708920"/>
            <a:ext cx="3874067" cy="3629086"/>
          </a:xfrm>
          <a:prstGeom prst="rect">
            <a:avLst/>
          </a:prstGeom>
          <a:ln w="3175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テキスト ボックス 4"/>
          <p:cNvSpPr txBox="1"/>
          <p:nvPr/>
        </p:nvSpPr>
        <p:spPr>
          <a:xfrm>
            <a:off x="683568" y="1124744"/>
            <a:ext cx="8143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ocated near the large consumption areas of Osaka, 15km to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Umeda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Station. </a:t>
            </a:r>
            <a:endParaRPr lang="en-US" altLang="ja-JP" sz="1600" b="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16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6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640 thousand 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residents within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 radius of 5km of 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MK Osaka Center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  <a:endParaRPr kumimoji="1" lang="ja-JP" altLang="en-US" sz="1600" b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733" y="2099757"/>
            <a:ext cx="824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Location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Minamishimachou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5-162, </a:t>
            </a:r>
            <a:r>
              <a:rPr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Sakaiku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, </a:t>
            </a:r>
            <a:r>
              <a:rPr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Sakaishi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, Osaka prefecture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23" y="3233932"/>
            <a:ext cx="3784240" cy="2320697"/>
          </a:xfrm>
          <a:prstGeom prst="rect">
            <a:avLst/>
          </a:prstGeom>
          <a:ln w="3175">
            <a:solidFill>
              <a:schemeClr val="tx2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cxnSp>
        <p:nvCxnSpPr>
          <p:cNvPr id="8" name="直線コネクタ 7"/>
          <p:cNvCxnSpPr/>
          <p:nvPr/>
        </p:nvCxnSpPr>
        <p:spPr>
          <a:xfrm flipV="1">
            <a:off x="2383009" y="3233932"/>
            <a:ext cx="2778014" cy="204175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383009" y="5398954"/>
            <a:ext cx="2778014" cy="155675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004048" y="563163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Distance to roads:</a:t>
            </a:r>
            <a:endParaRPr kumimoji="1" lang="en-US" altLang="ja-JP" sz="1200" b="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North </a:t>
            </a:r>
            <a:r>
              <a:rPr kumimoji="1" lang="en-US" altLang="ja-JP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12m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East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5m</a:t>
            </a:r>
            <a:r>
              <a:rPr kumimoji="1" lang="ja-JP" altLang="en-US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South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8m</a:t>
            </a:r>
            <a:r>
              <a:rPr lang="ja-JP" altLang="en-US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West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6m</a:t>
            </a:r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93102" y="4099932"/>
            <a:ext cx="471185" cy="1692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 smtClean="0"/>
              <a:t>所在地</a:t>
            </a:r>
            <a:endParaRPr kumimoji="1" lang="ja-JP" altLang="en-US" sz="500" dirty="0"/>
          </a:p>
        </p:txBody>
      </p:sp>
      <p:sp>
        <p:nvSpPr>
          <p:cNvPr id="14" name="スライド番号プレースホルダー 7"/>
          <p:cNvSpPr>
            <a:spLocks noGrp="1"/>
          </p:cNvSpPr>
          <p:nvPr>
            <p:ph type="sldNum" sz="quarter" idx="10"/>
          </p:nvPr>
        </p:nvSpPr>
        <p:spPr>
          <a:xfrm>
            <a:off x="8531251" y="6525344"/>
            <a:ext cx="377027" cy="246221"/>
          </a:xfrm>
        </p:spPr>
        <p:txBody>
          <a:bodyPr/>
          <a:lstStyle/>
          <a:p>
            <a:r>
              <a:rPr kumimoji="1" lang="en-US" altLang="ja-JP" dirty="0" smtClean="0"/>
              <a:t>-8-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22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丸和フォーマット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丸和フォーマット" id="{09BE3C03-3B1C-4CCB-8CFF-822DD6F79652}" vid="{FE025E31-CCC3-40EC-98B1-73ABE691C693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背景桃太郎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背景桃太郎" id="{20F9A370-F8A0-477C-B64E-3D3EA343E90B}" vid="{0F9251FB-3C28-4CBF-B947-FDC67F9E2CF8}"/>
    </a:ext>
  </a:extLst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丸和フォーマット</Template>
  <TotalTime>7503</TotalTime>
  <Words>1505</Words>
  <Application>Microsoft Office PowerPoint</Application>
  <PresentationFormat>画面に合わせる (4:3)</PresentationFormat>
  <Paragraphs>425</Paragraphs>
  <Slides>21</Slides>
  <Notes>15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丸和フォーマット</vt:lpstr>
      <vt:lpstr>デザインの設定</vt:lpstr>
      <vt:lpstr>背景桃太郎</vt:lpstr>
      <vt:lpstr>ﾋﾞｯﾄﾏｯﾌﾟ ｲﾒｰｼﾞ</vt:lpstr>
      <vt:lpstr>ｸﾘｯﾌﾟ</vt:lpstr>
      <vt:lpstr>Photo Editor 写真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2.4.　Distribution Center(Receiving Goods)</vt:lpstr>
      <vt:lpstr>2.5.　Distribution Center (Inventory &amp; Shipment)</vt:lpstr>
      <vt:lpstr>2.6.　Transfer Center　( TypeⅠ&amp; Type Ⅱ）</vt:lpstr>
      <vt:lpstr>2.7．Transfer Center (Receiving Goods)</vt:lpstr>
      <vt:lpstr>2.8.　Transfer Center (Total Volume Sorting)</vt:lpstr>
      <vt:lpstr>2.9.　Shipment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FJ-USER</dc:creator>
  <cp:lastModifiedBy>xia</cp:lastModifiedBy>
  <cp:revision>550</cp:revision>
  <cp:lastPrinted>2017-07-10T07:05:42Z</cp:lastPrinted>
  <dcterms:created xsi:type="dcterms:W3CDTF">2013-07-04T02:35:06Z</dcterms:created>
  <dcterms:modified xsi:type="dcterms:W3CDTF">2017-07-12T13:08:55Z</dcterms:modified>
</cp:coreProperties>
</file>